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92" r:id="rId2"/>
    <p:sldId id="355" r:id="rId3"/>
    <p:sldId id="304" r:id="rId4"/>
    <p:sldId id="322" r:id="rId5"/>
    <p:sldId id="315" r:id="rId6"/>
    <p:sldId id="314" r:id="rId7"/>
    <p:sldId id="309" r:id="rId8"/>
    <p:sldId id="336" r:id="rId9"/>
    <p:sldId id="343" r:id="rId10"/>
    <p:sldId id="352" r:id="rId11"/>
    <p:sldId id="358" r:id="rId12"/>
    <p:sldId id="306" r:id="rId13"/>
    <p:sldId id="334" r:id="rId14"/>
    <p:sldId id="357" r:id="rId15"/>
    <p:sldId id="348" r:id="rId16"/>
    <p:sldId id="351" r:id="rId17"/>
    <p:sldId id="319" r:id="rId18"/>
    <p:sldId id="346" r:id="rId19"/>
    <p:sldId id="356" r:id="rId20"/>
    <p:sldId id="342" r:id="rId21"/>
    <p:sldId id="318" r:id="rId22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165" autoAdjust="0"/>
  </p:normalViewPr>
  <p:slideViewPr>
    <p:cSldViewPr>
      <p:cViewPr varScale="1">
        <p:scale>
          <a:sx n="110" d="100"/>
          <a:sy n="110" d="100"/>
        </p:scale>
        <p:origin x="-16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обращений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2022г.</c:v>
                </c:pt>
                <c:pt idx="1">
                  <c:v>2021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18449</c:v>
                </c:pt>
                <c:pt idx="1">
                  <c:v>26264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консультаций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2022г.</c:v>
                </c:pt>
                <c:pt idx="1">
                  <c:v>2021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18350</c:v>
                </c:pt>
                <c:pt idx="1">
                  <c:v>26049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783104"/>
        <c:axId val="155046272"/>
      </c:barChart>
      <c:catAx>
        <c:axId val="152783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046272"/>
        <c:crosses val="autoZero"/>
        <c:auto val="1"/>
        <c:lblAlgn val="ctr"/>
        <c:lblOffset val="100"/>
        <c:noMultiLvlLbl val="0"/>
      </c:catAx>
      <c:valAx>
        <c:axId val="155046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7831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 w="57150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опция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solidFill>
                  <a:schemeClr val="accent6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solidFill>
                  <a:schemeClr val="accent6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solidFill>
                  <a:schemeClr val="accent6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большие очереди</c:v>
                </c:pt>
                <c:pt idx="1">
                  <c:v>неудобное время работы АПУ</c:v>
                </c:pt>
                <c:pt idx="2">
                  <c:v>затрудняюсь ответить</c:v>
                </c:pt>
                <c:pt idx="3">
                  <c:v>прохожу МО на работе</c:v>
                </c:pt>
                <c:pt idx="4">
                  <c:v>не хочу, не верю</c:v>
                </c:pt>
                <c:pt idx="5">
                  <c:v>не отпускает работодатель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0.42099999999999999</c:v>
                </c:pt>
                <c:pt idx="1">
                  <c:v>0.317</c:v>
                </c:pt>
                <c:pt idx="2">
                  <c:v>0.2</c:v>
                </c:pt>
                <c:pt idx="3">
                  <c:v>4.9000000000000002E-2</c:v>
                </c:pt>
                <c:pt idx="4">
                  <c:v>1.0999999999999999E-2</c:v>
                </c:pt>
                <c:pt idx="5">
                  <c:v>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5.0301371379466608E-2"/>
          <c:y val="0.80662810755879166"/>
          <c:w val="0.94969862862053345"/>
          <c:h val="0.1599094995294794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1кв.2022г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0002499837360929E-2"/>
                  <c:y val="0.186503091509665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60,7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002499837360929E-2"/>
                  <c:y val="0.1014315059087652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45,3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004499707249669E-2"/>
                  <c:y val="0.11779142621663059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21,5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своевременное посещение врача на дому</c:v>
                </c:pt>
                <c:pt idx="1">
                  <c:v>обеспечние ЛС</c:v>
                </c:pt>
                <c:pt idx="2">
                  <c:v>направлены на мед.реабилитацию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60.7</c:v>
                </c:pt>
                <c:pt idx="1">
                  <c:v>45.3</c:v>
                </c:pt>
                <c:pt idx="2">
                  <c:v>21.5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2кв.2022г.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0002499837360929E-2"/>
                  <c:y val="0.15705523495550747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66,7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004342187567191E-2"/>
                  <c:y val="0.14723928277078824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002999804833114E-2"/>
                  <c:y val="0.10470348997033825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29,3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своевременное посещение врача на дому</c:v>
                </c:pt>
                <c:pt idx="1">
                  <c:v>обеспечние ЛС</c:v>
                </c:pt>
                <c:pt idx="2">
                  <c:v>направлены на мед.реабилитацию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3"/>
                <c:pt idx="0">
                  <c:v>66.7</c:v>
                </c:pt>
                <c:pt idx="1">
                  <c:v>45</c:v>
                </c:pt>
                <c:pt idx="2">
                  <c:v>29.3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своевременное посещение врача на дому</c:v>
                </c:pt>
                <c:pt idx="1">
                  <c:v>обеспечние ЛС</c:v>
                </c:pt>
                <c:pt idx="2">
                  <c:v>направлены на мед.реабилитацию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46755200"/>
        <c:axId val="46756992"/>
        <c:axId val="0"/>
      </c:bar3DChart>
      <c:catAx>
        <c:axId val="467552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46756992"/>
        <c:crosses val="autoZero"/>
        <c:auto val="1"/>
        <c:lblAlgn val="ctr"/>
        <c:lblOffset val="100"/>
        <c:noMultiLvlLbl val="0"/>
      </c:catAx>
      <c:valAx>
        <c:axId val="46756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6755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5865971542809176E-2"/>
          <c:y val="0.8731936136023849"/>
          <c:w val="0.45615006459094581"/>
          <c:h val="9.081456172031131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8FEE8D-5D2B-4747-8A10-E6CB8DC6A24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71AC2CE-B207-45AE-B661-6D5E12A93BDF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Обоснованных жалоб</a:t>
          </a:r>
        </a:p>
        <a:p>
          <a:r>
            <a: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86</a:t>
          </a:r>
          <a:endParaRPr lang="ru-RU" sz="2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FE26CE-A988-4A80-B9A1-5E563690FE61}" type="parTrans" cxnId="{6CFE27F5-8248-41FE-8F90-0F608362C892}">
      <dgm:prSet/>
      <dgm:spPr/>
      <dgm:t>
        <a:bodyPr/>
        <a:lstStyle/>
        <a:p>
          <a:endParaRPr lang="ru-RU"/>
        </a:p>
      </dgm:t>
    </dgm:pt>
    <dgm:pt modelId="{6BAE61A6-E8C1-4875-A3BA-4968D1CCC24F}" type="sibTrans" cxnId="{6CFE27F5-8248-41FE-8F90-0F608362C892}">
      <dgm:prSet/>
      <dgm:spPr/>
      <dgm:t>
        <a:bodyPr/>
        <a:lstStyle/>
        <a:p>
          <a:endParaRPr lang="ru-RU"/>
        </a:p>
      </dgm:t>
    </dgm:pt>
    <dgm:pt modelId="{E5A6A5EC-9B79-43D2-B9A4-0E2EA2B08F81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Удовлетворены</a:t>
          </a:r>
        </a:p>
        <a:p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84</a:t>
          </a:r>
        </a:p>
        <a:p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97,7%</a:t>
          </a:r>
          <a:r>
            <a:rPr lang="ru-RU" sz="2000" dirty="0" smtClean="0"/>
            <a:t>	</a:t>
          </a:r>
          <a:endParaRPr lang="ru-RU" sz="2000" dirty="0"/>
        </a:p>
      </dgm:t>
    </dgm:pt>
    <dgm:pt modelId="{BC2DC922-25A8-47D0-9020-B9C3FA75D677}" type="parTrans" cxnId="{41AD0822-5208-4A1B-9069-D4FABB1EC91F}">
      <dgm:prSet/>
      <dgm:spPr/>
      <dgm:t>
        <a:bodyPr/>
        <a:lstStyle/>
        <a:p>
          <a:endParaRPr lang="ru-RU"/>
        </a:p>
      </dgm:t>
    </dgm:pt>
    <dgm:pt modelId="{EEB21944-5F32-484E-8700-63BCDAF20DD7}" type="sibTrans" cxnId="{41AD0822-5208-4A1B-9069-D4FABB1EC91F}">
      <dgm:prSet/>
      <dgm:spPr/>
      <dgm:t>
        <a:bodyPr/>
        <a:lstStyle/>
        <a:p>
          <a:endParaRPr lang="ru-RU"/>
        </a:p>
      </dgm:t>
    </dgm:pt>
    <dgm:pt modelId="{47F1FFD1-79E2-4516-992E-33E26C537FEC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 возмещением</a:t>
          </a:r>
        </a:p>
        <a:p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13</a:t>
          </a:r>
        </a:p>
        <a:p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15,5%</a:t>
          </a:r>
          <a:endParaRPr lang="ru-RU" sz="2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B42E57-B8E8-423B-83CA-548277E07F35}" type="parTrans" cxnId="{7490DEBF-B52E-4D39-9C93-79934FBE999F}">
      <dgm:prSet/>
      <dgm:spPr/>
      <dgm:t>
        <a:bodyPr/>
        <a:lstStyle/>
        <a:p>
          <a:endParaRPr lang="ru-RU"/>
        </a:p>
      </dgm:t>
    </dgm:pt>
    <dgm:pt modelId="{475795E4-9E15-4F6D-AF0C-60933A40FEAF}" type="sibTrans" cxnId="{7490DEBF-B52E-4D39-9C93-79934FBE999F}">
      <dgm:prSet/>
      <dgm:spPr/>
      <dgm:t>
        <a:bodyPr/>
        <a:lstStyle/>
        <a:p>
          <a:endParaRPr lang="ru-RU"/>
        </a:p>
      </dgm:t>
    </dgm:pt>
    <dgm:pt modelId="{D31AB4F4-137C-4554-8447-31F2966205E8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сумму</a:t>
          </a:r>
        </a:p>
        <a:p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404 524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руб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C290AB-EC1C-46A5-BF9F-656307C2DC00}" type="parTrans" cxnId="{42F17128-1BE7-494E-9419-F8426809EC4D}">
      <dgm:prSet/>
      <dgm:spPr/>
      <dgm:t>
        <a:bodyPr/>
        <a:lstStyle/>
        <a:p>
          <a:endParaRPr lang="ru-RU"/>
        </a:p>
      </dgm:t>
    </dgm:pt>
    <dgm:pt modelId="{83EBB4CA-7C7A-4564-AE85-3782FD40F617}" type="sibTrans" cxnId="{42F17128-1BE7-494E-9419-F8426809EC4D}">
      <dgm:prSet/>
      <dgm:spPr/>
      <dgm:t>
        <a:bodyPr/>
        <a:lstStyle/>
        <a:p>
          <a:endParaRPr lang="ru-RU"/>
        </a:p>
      </dgm:t>
    </dgm:pt>
    <dgm:pt modelId="{222CAB65-C250-47CF-AC81-4B3C117D1F9A}" type="pres">
      <dgm:prSet presAssocID="{F88FEE8D-5D2B-4747-8A10-E6CB8DC6A24E}" presName="CompostProcess" presStyleCnt="0">
        <dgm:presLayoutVars>
          <dgm:dir/>
          <dgm:resizeHandles val="exact"/>
        </dgm:presLayoutVars>
      </dgm:prSet>
      <dgm:spPr/>
    </dgm:pt>
    <dgm:pt modelId="{63CC75AE-B0AD-46B3-A905-DD639F179A11}" type="pres">
      <dgm:prSet presAssocID="{F88FEE8D-5D2B-4747-8A10-E6CB8DC6A24E}" presName="arrow" presStyleLbl="bgShp" presStyleIdx="0" presStyleCnt="1" custScaleX="117647" custLinFactNeighborX="8931" custLinFactNeighborY="3225"/>
      <dgm:spPr>
        <a:solidFill>
          <a:srgbClr val="0070C0"/>
        </a:solidFill>
      </dgm:spPr>
    </dgm:pt>
    <dgm:pt modelId="{9912F26F-3D73-491B-85DF-FD2A71D21A78}" type="pres">
      <dgm:prSet presAssocID="{F88FEE8D-5D2B-4747-8A10-E6CB8DC6A24E}" presName="linearProcess" presStyleCnt="0"/>
      <dgm:spPr/>
    </dgm:pt>
    <dgm:pt modelId="{8C9EF9C0-7635-43BC-A316-D5935979F4A4}" type="pres">
      <dgm:prSet presAssocID="{971AC2CE-B207-45AE-B661-6D5E12A93BDF}" presName="textNode" presStyleLbl="node1" presStyleIdx="0" presStyleCnt="4" custScaleY="118444" custLinFactNeighborX="32511" custLinFactNeighborY="2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E9213-C0B3-4368-A74B-B5D979E568F3}" type="pres">
      <dgm:prSet presAssocID="{6BAE61A6-E8C1-4875-A3BA-4968D1CCC24F}" presName="sibTrans" presStyleCnt="0"/>
      <dgm:spPr/>
    </dgm:pt>
    <dgm:pt modelId="{E80AE26D-C5D7-47AB-8948-5771C868A231}" type="pres">
      <dgm:prSet presAssocID="{E5A6A5EC-9B79-43D2-B9A4-0E2EA2B08F81}" presName="textNode" presStyleLbl="node1" presStyleIdx="1" presStyleCnt="4" custScaleY="118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E001F-E069-42D2-B866-C0EEB251F177}" type="pres">
      <dgm:prSet presAssocID="{EEB21944-5F32-484E-8700-63BCDAF20DD7}" presName="sibTrans" presStyleCnt="0"/>
      <dgm:spPr/>
    </dgm:pt>
    <dgm:pt modelId="{C3600AC7-0A79-43B5-A6A0-0214BBD7819C}" type="pres">
      <dgm:prSet presAssocID="{47F1FFD1-79E2-4516-992E-33E26C537FEC}" presName="textNode" presStyleLbl="node1" presStyleIdx="2" presStyleCnt="4" custScaleY="118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035B3-8F84-43C7-ADC8-F61011D2456F}" type="pres">
      <dgm:prSet presAssocID="{475795E4-9E15-4F6D-AF0C-60933A40FEAF}" presName="sibTrans" presStyleCnt="0"/>
      <dgm:spPr/>
    </dgm:pt>
    <dgm:pt modelId="{C50C3E08-380D-40C4-BB6B-00B2FD89546E}" type="pres">
      <dgm:prSet presAssocID="{D31AB4F4-137C-4554-8447-31F2966205E8}" presName="textNode" presStyleLbl="node1" presStyleIdx="3" presStyleCnt="4" custScaleY="118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EDFCBA-DDCE-4D7E-8494-B888FE29E721}" type="presOf" srcId="{47F1FFD1-79E2-4516-992E-33E26C537FEC}" destId="{C3600AC7-0A79-43B5-A6A0-0214BBD7819C}" srcOrd="0" destOrd="0" presId="urn:microsoft.com/office/officeart/2005/8/layout/hProcess9"/>
    <dgm:cxn modelId="{6CFE27F5-8248-41FE-8F90-0F608362C892}" srcId="{F88FEE8D-5D2B-4747-8A10-E6CB8DC6A24E}" destId="{971AC2CE-B207-45AE-B661-6D5E12A93BDF}" srcOrd="0" destOrd="0" parTransId="{D5FE26CE-A988-4A80-B9A1-5E563690FE61}" sibTransId="{6BAE61A6-E8C1-4875-A3BA-4968D1CCC24F}"/>
    <dgm:cxn modelId="{42F17128-1BE7-494E-9419-F8426809EC4D}" srcId="{F88FEE8D-5D2B-4747-8A10-E6CB8DC6A24E}" destId="{D31AB4F4-137C-4554-8447-31F2966205E8}" srcOrd="3" destOrd="0" parTransId="{C2C290AB-EC1C-46A5-BF9F-656307C2DC00}" sibTransId="{83EBB4CA-7C7A-4564-AE85-3782FD40F617}"/>
    <dgm:cxn modelId="{92DFDCF3-7792-4136-8DDA-F6EEC4CADB1C}" type="presOf" srcId="{971AC2CE-B207-45AE-B661-6D5E12A93BDF}" destId="{8C9EF9C0-7635-43BC-A316-D5935979F4A4}" srcOrd="0" destOrd="0" presId="urn:microsoft.com/office/officeart/2005/8/layout/hProcess9"/>
    <dgm:cxn modelId="{49274E1B-769F-4141-BDF1-E27A15C5D039}" type="presOf" srcId="{D31AB4F4-137C-4554-8447-31F2966205E8}" destId="{C50C3E08-380D-40C4-BB6B-00B2FD89546E}" srcOrd="0" destOrd="0" presId="urn:microsoft.com/office/officeart/2005/8/layout/hProcess9"/>
    <dgm:cxn modelId="{7490DEBF-B52E-4D39-9C93-79934FBE999F}" srcId="{F88FEE8D-5D2B-4747-8A10-E6CB8DC6A24E}" destId="{47F1FFD1-79E2-4516-992E-33E26C537FEC}" srcOrd="2" destOrd="0" parTransId="{AAB42E57-B8E8-423B-83CA-548277E07F35}" sibTransId="{475795E4-9E15-4F6D-AF0C-60933A40FEAF}"/>
    <dgm:cxn modelId="{41AD0822-5208-4A1B-9069-D4FABB1EC91F}" srcId="{F88FEE8D-5D2B-4747-8A10-E6CB8DC6A24E}" destId="{E5A6A5EC-9B79-43D2-B9A4-0E2EA2B08F81}" srcOrd="1" destOrd="0" parTransId="{BC2DC922-25A8-47D0-9020-B9C3FA75D677}" sibTransId="{EEB21944-5F32-484E-8700-63BCDAF20DD7}"/>
    <dgm:cxn modelId="{E2ED05F8-FEB4-4FCF-BC95-A1D5CD3FCCBB}" type="presOf" srcId="{E5A6A5EC-9B79-43D2-B9A4-0E2EA2B08F81}" destId="{E80AE26D-C5D7-47AB-8948-5771C868A231}" srcOrd="0" destOrd="0" presId="urn:microsoft.com/office/officeart/2005/8/layout/hProcess9"/>
    <dgm:cxn modelId="{EDD9A177-39DC-46D7-8D10-52C31B44FC7D}" type="presOf" srcId="{F88FEE8D-5D2B-4747-8A10-E6CB8DC6A24E}" destId="{222CAB65-C250-47CF-AC81-4B3C117D1F9A}" srcOrd="0" destOrd="0" presId="urn:microsoft.com/office/officeart/2005/8/layout/hProcess9"/>
    <dgm:cxn modelId="{32F90F28-05F2-4D6F-B969-71422D421B6A}" type="presParOf" srcId="{222CAB65-C250-47CF-AC81-4B3C117D1F9A}" destId="{63CC75AE-B0AD-46B3-A905-DD639F179A11}" srcOrd="0" destOrd="0" presId="urn:microsoft.com/office/officeart/2005/8/layout/hProcess9"/>
    <dgm:cxn modelId="{69A08544-C88B-4B69-B7AF-0192B7B41971}" type="presParOf" srcId="{222CAB65-C250-47CF-AC81-4B3C117D1F9A}" destId="{9912F26F-3D73-491B-85DF-FD2A71D21A78}" srcOrd="1" destOrd="0" presId="urn:microsoft.com/office/officeart/2005/8/layout/hProcess9"/>
    <dgm:cxn modelId="{B8BA1B9F-8672-4873-825C-07EB1BE40FFE}" type="presParOf" srcId="{9912F26F-3D73-491B-85DF-FD2A71D21A78}" destId="{8C9EF9C0-7635-43BC-A316-D5935979F4A4}" srcOrd="0" destOrd="0" presId="urn:microsoft.com/office/officeart/2005/8/layout/hProcess9"/>
    <dgm:cxn modelId="{A40B8109-BB2D-4614-87DD-052F3EC48B89}" type="presParOf" srcId="{9912F26F-3D73-491B-85DF-FD2A71D21A78}" destId="{7A8E9213-C0B3-4368-A74B-B5D979E568F3}" srcOrd="1" destOrd="0" presId="urn:microsoft.com/office/officeart/2005/8/layout/hProcess9"/>
    <dgm:cxn modelId="{CDC2FD97-8794-49BD-A06F-43CF332F4592}" type="presParOf" srcId="{9912F26F-3D73-491B-85DF-FD2A71D21A78}" destId="{E80AE26D-C5D7-47AB-8948-5771C868A231}" srcOrd="2" destOrd="0" presId="urn:microsoft.com/office/officeart/2005/8/layout/hProcess9"/>
    <dgm:cxn modelId="{A6F0B73A-1F80-41ED-9D00-CE64435FCD7E}" type="presParOf" srcId="{9912F26F-3D73-491B-85DF-FD2A71D21A78}" destId="{37DE001F-E069-42D2-B866-C0EEB251F177}" srcOrd="3" destOrd="0" presId="urn:microsoft.com/office/officeart/2005/8/layout/hProcess9"/>
    <dgm:cxn modelId="{C7C83E87-29CF-4965-B92C-F797F7AAF8EE}" type="presParOf" srcId="{9912F26F-3D73-491B-85DF-FD2A71D21A78}" destId="{C3600AC7-0A79-43B5-A6A0-0214BBD7819C}" srcOrd="4" destOrd="0" presId="urn:microsoft.com/office/officeart/2005/8/layout/hProcess9"/>
    <dgm:cxn modelId="{9321EB33-3C9B-40F9-9018-41A2298B630E}" type="presParOf" srcId="{9912F26F-3D73-491B-85DF-FD2A71D21A78}" destId="{9B2035B3-8F84-43C7-ADC8-F61011D2456F}" srcOrd="5" destOrd="0" presId="urn:microsoft.com/office/officeart/2005/8/layout/hProcess9"/>
    <dgm:cxn modelId="{F879A976-C39C-4211-B62E-D68375311A60}" type="presParOf" srcId="{9912F26F-3D73-491B-85DF-FD2A71D21A78}" destId="{C50C3E08-380D-40C4-BB6B-00B2FD89546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989831-4E49-41D2-A37B-DE685FE40536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174E5A-0DA9-4B6D-882B-C96250019440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Соглашение о сотрудничестве и совместной деятельности  между ТФОМС РД и ВООПП «Ассоциация онкологических пациентов «Здравствуй!»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37D6CE-AE53-4F27-8D2E-CE3ABB3627B0}" type="parTrans" cxnId="{B161B96B-9188-4879-87BC-4D6D7907CB96}">
      <dgm:prSet/>
      <dgm:spPr/>
      <dgm:t>
        <a:bodyPr/>
        <a:lstStyle/>
        <a:p>
          <a:endParaRPr lang="ru-RU"/>
        </a:p>
      </dgm:t>
    </dgm:pt>
    <dgm:pt modelId="{B299203C-110C-4788-B443-DE2F678E7624}" type="sibTrans" cxnId="{B161B96B-9188-4879-87BC-4D6D7907CB96}">
      <dgm:prSet/>
      <dgm:spPr/>
      <dgm:t>
        <a:bodyPr/>
        <a:lstStyle/>
        <a:p>
          <a:endParaRPr lang="ru-RU"/>
        </a:p>
      </dgm:t>
    </dgm:pt>
    <dgm:pt modelId="{43403800-9BDE-4BF8-829F-F7D92DD3C668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sz="16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6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Совместные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акции-встречи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 председателем регионального представительства  Ассоциации с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медицинскими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работниками и онкопациентами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Города: 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Буйнакск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Хасавюрт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Избербаш </a:t>
          </a:r>
        </a:p>
        <a:p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71FD9F-A2CD-4C39-8235-234924278D76}" type="parTrans" cxnId="{3E2029EA-84B3-49C6-A9FA-0B25B8047E2B}">
      <dgm:prSet/>
      <dgm:spPr/>
      <dgm:t>
        <a:bodyPr/>
        <a:lstStyle/>
        <a:p>
          <a:endParaRPr lang="ru-RU"/>
        </a:p>
      </dgm:t>
    </dgm:pt>
    <dgm:pt modelId="{357E61DA-9DDD-4558-B9F0-C74C6D5A73FA}" type="sibTrans" cxnId="{3E2029EA-84B3-49C6-A9FA-0B25B8047E2B}">
      <dgm:prSet/>
      <dgm:spPr/>
      <dgm:t>
        <a:bodyPr/>
        <a:lstStyle/>
        <a:p>
          <a:endParaRPr lang="ru-RU"/>
        </a:p>
      </dgm:t>
    </dgm:pt>
    <dgm:pt modelId="{26AE89F3-8E87-4001-B5F4-34421CD6080D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Выпуск буклетов 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«Простые правила профилактики рака »  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«Лечение и профилактика онкологических заболеваний »</a:t>
          </a:r>
        </a:p>
        <a:p>
          <a:endParaRPr lang="ru-RU" sz="16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Тираж 2000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5CCFF6-B34C-4D72-BDFE-6A8674651798}" type="parTrans" cxnId="{F734557B-7A66-4034-94B2-771655A0DC11}">
      <dgm:prSet/>
      <dgm:spPr/>
      <dgm:t>
        <a:bodyPr/>
        <a:lstStyle/>
        <a:p>
          <a:endParaRPr lang="ru-RU"/>
        </a:p>
      </dgm:t>
    </dgm:pt>
    <dgm:pt modelId="{431C5BAF-40BD-4033-A235-044E485FACDB}" type="sibTrans" cxnId="{F734557B-7A66-4034-94B2-771655A0DC11}">
      <dgm:prSet/>
      <dgm:spPr/>
      <dgm:t>
        <a:bodyPr/>
        <a:lstStyle/>
        <a:p>
          <a:endParaRPr lang="ru-RU"/>
        </a:p>
      </dgm:t>
    </dgm:pt>
    <dgm:pt modelId="{38550E86-7781-42BA-B491-F5568C1489DF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6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Обсуждение актуальных проблем </a:t>
          </a:r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онкопациентов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Общественной палате РД в рамках акции ФГБУ НМИЦ радиологии МЗ РФ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«</a:t>
          </a:r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Онкопатруль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   </a:t>
          </a:r>
          <a:r>
            <a:rPr lang="ru-RU" sz="3200" dirty="0" smtClean="0"/>
            <a:t> </a:t>
          </a:r>
          <a:endParaRPr lang="ru-RU" sz="3200" dirty="0"/>
        </a:p>
      </dgm:t>
    </dgm:pt>
    <dgm:pt modelId="{381E6F7F-BFED-471F-94CF-C4B85496E3BF}" type="parTrans" cxnId="{8900FB26-59FD-49EE-90D6-870E5EE4B9E0}">
      <dgm:prSet/>
      <dgm:spPr/>
      <dgm:t>
        <a:bodyPr/>
        <a:lstStyle/>
        <a:p>
          <a:endParaRPr lang="ru-RU"/>
        </a:p>
      </dgm:t>
    </dgm:pt>
    <dgm:pt modelId="{C2F7EAE9-2069-4B93-B484-E161E1EEA10B}" type="sibTrans" cxnId="{8900FB26-59FD-49EE-90D6-870E5EE4B9E0}">
      <dgm:prSet/>
      <dgm:spPr/>
      <dgm:t>
        <a:bodyPr/>
        <a:lstStyle/>
        <a:p>
          <a:endParaRPr lang="ru-RU"/>
        </a:p>
      </dgm:t>
    </dgm:pt>
    <dgm:pt modelId="{589C6C7B-4955-4D21-86A5-094E6E52C2F6}" type="pres">
      <dgm:prSet presAssocID="{FF989831-4E49-41D2-A37B-DE685FE405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DE5988-065F-41A2-9B8C-1C4A493552C9}" type="pres">
      <dgm:prSet presAssocID="{FF989831-4E49-41D2-A37B-DE685FE40536}" presName="fgShape" presStyleLbl="fgShp" presStyleIdx="0" presStyleCnt="1" custScaleY="14888" custLinFactNeighborX="-663" custLinFactNeighborY="90777"/>
      <dgm:spPr>
        <a:solidFill>
          <a:schemeClr val="accent3">
            <a:lumMod val="60000"/>
            <a:lumOff val="40000"/>
          </a:schemeClr>
        </a:solidFill>
      </dgm:spPr>
    </dgm:pt>
    <dgm:pt modelId="{739583A4-403C-4D0F-AE03-09C8F0D2D154}" type="pres">
      <dgm:prSet presAssocID="{FF989831-4E49-41D2-A37B-DE685FE40536}" presName="linComp" presStyleCnt="0"/>
      <dgm:spPr/>
    </dgm:pt>
    <dgm:pt modelId="{E2B3C5A0-1173-4948-8FBB-D9FC4AF4DD35}" type="pres">
      <dgm:prSet presAssocID="{61174E5A-0DA9-4B6D-882B-C96250019440}" presName="compNode" presStyleCnt="0"/>
      <dgm:spPr/>
    </dgm:pt>
    <dgm:pt modelId="{B5EA8875-580C-4A68-A404-555B644C5CD3}" type="pres">
      <dgm:prSet presAssocID="{61174E5A-0DA9-4B6D-882B-C96250019440}" presName="bkgdShape" presStyleLbl="node1" presStyleIdx="0" presStyleCnt="4"/>
      <dgm:spPr/>
      <dgm:t>
        <a:bodyPr/>
        <a:lstStyle/>
        <a:p>
          <a:endParaRPr lang="ru-RU"/>
        </a:p>
      </dgm:t>
    </dgm:pt>
    <dgm:pt modelId="{F04A871D-A4A0-4F22-BD62-2BB461DDE654}" type="pres">
      <dgm:prSet presAssocID="{61174E5A-0DA9-4B6D-882B-C96250019440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8E578-9470-4F87-8D1E-1178CA7C63CF}" type="pres">
      <dgm:prSet presAssocID="{61174E5A-0DA9-4B6D-882B-C96250019440}" presName="invisiNode" presStyleLbl="node1" presStyleIdx="0" presStyleCnt="4"/>
      <dgm:spPr/>
    </dgm:pt>
    <dgm:pt modelId="{2505AC05-8BA4-4396-B078-F786B3CB9B57}" type="pres">
      <dgm:prSet presAssocID="{61174E5A-0DA9-4B6D-882B-C96250019440}" presName="imagNode" presStyleLbl="fgImgPlace1" presStyleIdx="0" presStyleCnt="4" custScaleX="109239" custLinFactNeighborX="-149" custLinFactNeighborY="-1339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20A393-6CD5-4F8C-A12A-FD68F49877FD}" type="pres">
      <dgm:prSet presAssocID="{B299203C-110C-4788-B443-DE2F678E762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8711A-FA42-44BB-9D4A-8CE2C360F152}" type="pres">
      <dgm:prSet presAssocID="{43403800-9BDE-4BF8-829F-F7D92DD3C668}" presName="compNode" presStyleCnt="0"/>
      <dgm:spPr/>
    </dgm:pt>
    <dgm:pt modelId="{9B0DE1B1-7711-43F3-9F64-64DF0321DB46}" type="pres">
      <dgm:prSet presAssocID="{43403800-9BDE-4BF8-829F-F7D92DD3C668}" presName="bkgdShape" presStyleLbl="node1" presStyleIdx="1" presStyleCnt="4"/>
      <dgm:spPr/>
      <dgm:t>
        <a:bodyPr/>
        <a:lstStyle/>
        <a:p>
          <a:endParaRPr lang="ru-RU"/>
        </a:p>
      </dgm:t>
    </dgm:pt>
    <dgm:pt modelId="{3B7EFE88-49C4-4724-8B93-3D6876F365DF}" type="pres">
      <dgm:prSet presAssocID="{43403800-9BDE-4BF8-829F-F7D92DD3C668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FF1F2-FDCF-4E45-A85C-554C6F301667}" type="pres">
      <dgm:prSet presAssocID="{43403800-9BDE-4BF8-829F-F7D92DD3C668}" presName="invisiNode" presStyleLbl="node1" presStyleIdx="1" presStyleCnt="4"/>
      <dgm:spPr/>
    </dgm:pt>
    <dgm:pt modelId="{4D88628F-D6FB-48CB-B0EA-4175D8659AE0}" type="pres">
      <dgm:prSet presAssocID="{43403800-9BDE-4BF8-829F-F7D92DD3C668}" presName="imagNode" presStyleLbl="fgImgPlace1" presStyleIdx="1" presStyleCnt="4" custScaleX="112244" custScaleY="100000" custLinFactNeighborX="1670" custLinFactNeighborY="-1941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709B97C-3397-4E62-B713-3B19373DFF63}" type="pres">
      <dgm:prSet presAssocID="{357E61DA-9DDD-4558-B9F0-C74C6D5A73F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4150DB5-B65F-4F81-AF15-46CFC04B133D}" type="pres">
      <dgm:prSet presAssocID="{26AE89F3-8E87-4001-B5F4-34421CD6080D}" presName="compNode" presStyleCnt="0"/>
      <dgm:spPr/>
    </dgm:pt>
    <dgm:pt modelId="{349FC863-C972-46C1-8AB8-9817C68E8401}" type="pres">
      <dgm:prSet presAssocID="{26AE89F3-8E87-4001-B5F4-34421CD6080D}" presName="bkgdShape" presStyleLbl="node1" presStyleIdx="2" presStyleCnt="4"/>
      <dgm:spPr/>
      <dgm:t>
        <a:bodyPr/>
        <a:lstStyle/>
        <a:p>
          <a:endParaRPr lang="ru-RU"/>
        </a:p>
      </dgm:t>
    </dgm:pt>
    <dgm:pt modelId="{8241E6DA-59D8-4056-B860-C8C3F1002DE8}" type="pres">
      <dgm:prSet presAssocID="{26AE89F3-8E87-4001-B5F4-34421CD6080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F6646-5AC0-411D-B61C-EDEAA1E78E62}" type="pres">
      <dgm:prSet presAssocID="{26AE89F3-8E87-4001-B5F4-34421CD6080D}" presName="invisiNode" presStyleLbl="node1" presStyleIdx="2" presStyleCnt="4"/>
      <dgm:spPr/>
    </dgm:pt>
    <dgm:pt modelId="{C189C73A-5AE5-433A-ABEA-E7C406EB1B0A}" type="pres">
      <dgm:prSet presAssocID="{26AE89F3-8E87-4001-B5F4-34421CD6080D}" presName="imagNode" presStyleLbl="fgImgPlace1" presStyleIdx="2" presStyleCnt="4" custScaleX="116469" custLinFactNeighborX="634" custLinFactNeighborY="-1353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CB534E0-C375-486A-BA4C-F7D9E5D75C9A}" type="pres">
      <dgm:prSet presAssocID="{431C5BAF-40BD-4033-A235-044E485FACD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696DA11-98AC-4B1E-AD9F-9AF60717F7D4}" type="pres">
      <dgm:prSet presAssocID="{38550E86-7781-42BA-B491-F5568C1489DF}" presName="compNode" presStyleCnt="0"/>
      <dgm:spPr/>
    </dgm:pt>
    <dgm:pt modelId="{CFACD3A1-1522-47E9-B5D3-A8F2F3D06015}" type="pres">
      <dgm:prSet presAssocID="{38550E86-7781-42BA-B491-F5568C1489DF}" presName="bkgdShape" presStyleLbl="node1" presStyleIdx="3" presStyleCnt="4"/>
      <dgm:spPr/>
      <dgm:t>
        <a:bodyPr/>
        <a:lstStyle/>
        <a:p>
          <a:endParaRPr lang="ru-RU"/>
        </a:p>
      </dgm:t>
    </dgm:pt>
    <dgm:pt modelId="{0D91131C-14AB-4F68-81E3-F9501AF330AE}" type="pres">
      <dgm:prSet presAssocID="{38550E86-7781-42BA-B491-F5568C1489D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229B9-2F54-49BE-92E8-408396D5713F}" type="pres">
      <dgm:prSet presAssocID="{38550E86-7781-42BA-B491-F5568C1489DF}" presName="invisiNode" presStyleLbl="node1" presStyleIdx="3" presStyleCnt="4"/>
      <dgm:spPr/>
    </dgm:pt>
    <dgm:pt modelId="{C03AEE85-68DA-4122-9EDD-85B16201100B}" type="pres">
      <dgm:prSet presAssocID="{38550E86-7781-42BA-B491-F5568C1489DF}" presName="imagNode" presStyleLbl="fgImgPlace1" presStyleIdx="3" presStyleCnt="4" custScaleX="118481" custScaleY="100276" custLinFactNeighborX="3129" custLinFactNeighborY="-1339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F3C2800-9AB8-41A6-B9E9-4422AAFCA62A}" type="presOf" srcId="{38550E86-7781-42BA-B491-F5568C1489DF}" destId="{CFACD3A1-1522-47E9-B5D3-A8F2F3D06015}" srcOrd="0" destOrd="0" presId="urn:microsoft.com/office/officeart/2005/8/layout/hList7"/>
    <dgm:cxn modelId="{D74EDE7C-AE2C-4F10-94B8-684969433864}" type="presOf" srcId="{61174E5A-0DA9-4B6D-882B-C96250019440}" destId="{B5EA8875-580C-4A68-A404-555B644C5CD3}" srcOrd="0" destOrd="0" presId="urn:microsoft.com/office/officeart/2005/8/layout/hList7"/>
    <dgm:cxn modelId="{3E2029EA-84B3-49C6-A9FA-0B25B8047E2B}" srcId="{FF989831-4E49-41D2-A37B-DE685FE40536}" destId="{43403800-9BDE-4BF8-829F-F7D92DD3C668}" srcOrd="1" destOrd="0" parTransId="{4271FD9F-A2CD-4C39-8235-234924278D76}" sibTransId="{357E61DA-9DDD-4558-B9F0-C74C6D5A73FA}"/>
    <dgm:cxn modelId="{F734557B-7A66-4034-94B2-771655A0DC11}" srcId="{FF989831-4E49-41D2-A37B-DE685FE40536}" destId="{26AE89F3-8E87-4001-B5F4-34421CD6080D}" srcOrd="2" destOrd="0" parTransId="{245CCFF6-B34C-4D72-BDFE-6A8674651798}" sibTransId="{431C5BAF-40BD-4033-A235-044E485FACDB}"/>
    <dgm:cxn modelId="{A0EAF320-435B-4845-BABA-CC2B83939A92}" type="presOf" srcId="{FF989831-4E49-41D2-A37B-DE685FE40536}" destId="{589C6C7B-4955-4D21-86A5-094E6E52C2F6}" srcOrd="0" destOrd="0" presId="urn:microsoft.com/office/officeart/2005/8/layout/hList7"/>
    <dgm:cxn modelId="{A5A00413-3C3A-4ED7-91BF-9B89DB0D68CC}" type="presOf" srcId="{61174E5A-0DA9-4B6D-882B-C96250019440}" destId="{F04A871D-A4A0-4F22-BD62-2BB461DDE654}" srcOrd="1" destOrd="0" presId="urn:microsoft.com/office/officeart/2005/8/layout/hList7"/>
    <dgm:cxn modelId="{B161B96B-9188-4879-87BC-4D6D7907CB96}" srcId="{FF989831-4E49-41D2-A37B-DE685FE40536}" destId="{61174E5A-0DA9-4B6D-882B-C96250019440}" srcOrd="0" destOrd="0" parTransId="{3637D6CE-AE53-4F27-8D2E-CE3ABB3627B0}" sibTransId="{B299203C-110C-4788-B443-DE2F678E7624}"/>
    <dgm:cxn modelId="{F6287729-18A5-4A6D-8AC6-77647D5E2F5B}" type="presOf" srcId="{357E61DA-9DDD-4558-B9F0-C74C6D5A73FA}" destId="{8709B97C-3397-4E62-B713-3B19373DFF63}" srcOrd="0" destOrd="0" presId="urn:microsoft.com/office/officeart/2005/8/layout/hList7"/>
    <dgm:cxn modelId="{78110D77-3D4B-4334-8779-FED52564D65F}" type="presOf" srcId="{43403800-9BDE-4BF8-829F-F7D92DD3C668}" destId="{3B7EFE88-49C4-4724-8B93-3D6876F365DF}" srcOrd="1" destOrd="0" presId="urn:microsoft.com/office/officeart/2005/8/layout/hList7"/>
    <dgm:cxn modelId="{F68A5E2A-9743-4E2C-B600-DA7A874A654B}" type="presOf" srcId="{431C5BAF-40BD-4033-A235-044E485FACDB}" destId="{BCB534E0-C375-486A-BA4C-F7D9E5D75C9A}" srcOrd="0" destOrd="0" presId="urn:microsoft.com/office/officeart/2005/8/layout/hList7"/>
    <dgm:cxn modelId="{0E6D9A8E-E269-4CF3-90F1-123D6CB7723D}" type="presOf" srcId="{43403800-9BDE-4BF8-829F-F7D92DD3C668}" destId="{9B0DE1B1-7711-43F3-9F64-64DF0321DB46}" srcOrd="0" destOrd="0" presId="urn:microsoft.com/office/officeart/2005/8/layout/hList7"/>
    <dgm:cxn modelId="{3253E400-0BC0-4E19-9D87-7F759969F1DB}" type="presOf" srcId="{38550E86-7781-42BA-B491-F5568C1489DF}" destId="{0D91131C-14AB-4F68-81E3-F9501AF330AE}" srcOrd="1" destOrd="0" presId="urn:microsoft.com/office/officeart/2005/8/layout/hList7"/>
    <dgm:cxn modelId="{8900FB26-59FD-49EE-90D6-870E5EE4B9E0}" srcId="{FF989831-4E49-41D2-A37B-DE685FE40536}" destId="{38550E86-7781-42BA-B491-F5568C1489DF}" srcOrd="3" destOrd="0" parTransId="{381E6F7F-BFED-471F-94CF-C4B85496E3BF}" sibTransId="{C2F7EAE9-2069-4B93-B484-E161E1EEA10B}"/>
    <dgm:cxn modelId="{D28D52B5-8E8D-4AAE-B5C7-559866CBE0EE}" type="presOf" srcId="{26AE89F3-8E87-4001-B5F4-34421CD6080D}" destId="{349FC863-C972-46C1-8AB8-9817C68E8401}" srcOrd="0" destOrd="0" presId="urn:microsoft.com/office/officeart/2005/8/layout/hList7"/>
    <dgm:cxn modelId="{7A44FAC7-406E-4FCB-90BD-277BA58361E8}" type="presOf" srcId="{26AE89F3-8E87-4001-B5F4-34421CD6080D}" destId="{8241E6DA-59D8-4056-B860-C8C3F1002DE8}" srcOrd="1" destOrd="0" presId="urn:microsoft.com/office/officeart/2005/8/layout/hList7"/>
    <dgm:cxn modelId="{2AC2CCCC-93CD-4A22-A5E3-38B438B4A347}" type="presOf" srcId="{B299203C-110C-4788-B443-DE2F678E7624}" destId="{2920A393-6CD5-4F8C-A12A-FD68F49877FD}" srcOrd="0" destOrd="0" presId="urn:microsoft.com/office/officeart/2005/8/layout/hList7"/>
    <dgm:cxn modelId="{CCF92CFC-DC58-4662-AC22-2E5A5C9175C6}" type="presParOf" srcId="{589C6C7B-4955-4D21-86A5-094E6E52C2F6}" destId="{3ADE5988-065F-41A2-9B8C-1C4A493552C9}" srcOrd="0" destOrd="0" presId="urn:microsoft.com/office/officeart/2005/8/layout/hList7"/>
    <dgm:cxn modelId="{D2920B3B-2677-4437-9375-A910D633A994}" type="presParOf" srcId="{589C6C7B-4955-4D21-86A5-094E6E52C2F6}" destId="{739583A4-403C-4D0F-AE03-09C8F0D2D154}" srcOrd="1" destOrd="0" presId="urn:microsoft.com/office/officeart/2005/8/layout/hList7"/>
    <dgm:cxn modelId="{AA5F1D9A-4DD3-4CEE-8314-3251815501BF}" type="presParOf" srcId="{739583A4-403C-4D0F-AE03-09C8F0D2D154}" destId="{E2B3C5A0-1173-4948-8FBB-D9FC4AF4DD35}" srcOrd="0" destOrd="0" presId="urn:microsoft.com/office/officeart/2005/8/layout/hList7"/>
    <dgm:cxn modelId="{A4B27BBD-7D05-46CD-98A9-29473FAE7994}" type="presParOf" srcId="{E2B3C5A0-1173-4948-8FBB-D9FC4AF4DD35}" destId="{B5EA8875-580C-4A68-A404-555B644C5CD3}" srcOrd="0" destOrd="0" presId="urn:microsoft.com/office/officeart/2005/8/layout/hList7"/>
    <dgm:cxn modelId="{003325D9-1319-4205-A161-73C46B2E9139}" type="presParOf" srcId="{E2B3C5A0-1173-4948-8FBB-D9FC4AF4DD35}" destId="{F04A871D-A4A0-4F22-BD62-2BB461DDE654}" srcOrd="1" destOrd="0" presId="urn:microsoft.com/office/officeart/2005/8/layout/hList7"/>
    <dgm:cxn modelId="{DC1C9EE3-0EAF-462C-BE9F-90C83814286B}" type="presParOf" srcId="{E2B3C5A0-1173-4948-8FBB-D9FC4AF4DD35}" destId="{2188E578-9470-4F87-8D1E-1178CA7C63CF}" srcOrd="2" destOrd="0" presId="urn:microsoft.com/office/officeart/2005/8/layout/hList7"/>
    <dgm:cxn modelId="{D5692988-541A-4E50-9ADA-D50083FD983C}" type="presParOf" srcId="{E2B3C5A0-1173-4948-8FBB-D9FC4AF4DD35}" destId="{2505AC05-8BA4-4396-B078-F786B3CB9B57}" srcOrd="3" destOrd="0" presId="urn:microsoft.com/office/officeart/2005/8/layout/hList7"/>
    <dgm:cxn modelId="{D25BC675-2E04-4DD3-8DC4-27E13A002980}" type="presParOf" srcId="{739583A4-403C-4D0F-AE03-09C8F0D2D154}" destId="{2920A393-6CD5-4F8C-A12A-FD68F49877FD}" srcOrd="1" destOrd="0" presId="urn:microsoft.com/office/officeart/2005/8/layout/hList7"/>
    <dgm:cxn modelId="{43BF1D75-A92A-451C-89FA-509974A07265}" type="presParOf" srcId="{739583A4-403C-4D0F-AE03-09C8F0D2D154}" destId="{A108711A-FA42-44BB-9D4A-8CE2C360F152}" srcOrd="2" destOrd="0" presId="urn:microsoft.com/office/officeart/2005/8/layout/hList7"/>
    <dgm:cxn modelId="{734C2FA3-86D7-4D6A-A9C7-2F875D4FE392}" type="presParOf" srcId="{A108711A-FA42-44BB-9D4A-8CE2C360F152}" destId="{9B0DE1B1-7711-43F3-9F64-64DF0321DB46}" srcOrd="0" destOrd="0" presId="urn:microsoft.com/office/officeart/2005/8/layout/hList7"/>
    <dgm:cxn modelId="{76BDC44D-00EE-4D6B-9024-E866255CF8E4}" type="presParOf" srcId="{A108711A-FA42-44BB-9D4A-8CE2C360F152}" destId="{3B7EFE88-49C4-4724-8B93-3D6876F365DF}" srcOrd="1" destOrd="0" presId="urn:microsoft.com/office/officeart/2005/8/layout/hList7"/>
    <dgm:cxn modelId="{A1FE2776-E4E6-46BB-BE08-6475287FF70F}" type="presParOf" srcId="{A108711A-FA42-44BB-9D4A-8CE2C360F152}" destId="{0CAFF1F2-FDCF-4E45-A85C-554C6F301667}" srcOrd="2" destOrd="0" presId="urn:microsoft.com/office/officeart/2005/8/layout/hList7"/>
    <dgm:cxn modelId="{BF40D8DC-B105-4305-B60D-71B8471601CA}" type="presParOf" srcId="{A108711A-FA42-44BB-9D4A-8CE2C360F152}" destId="{4D88628F-D6FB-48CB-B0EA-4175D8659AE0}" srcOrd="3" destOrd="0" presId="urn:microsoft.com/office/officeart/2005/8/layout/hList7"/>
    <dgm:cxn modelId="{2898AF24-5E64-4553-B747-9F9218F743FA}" type="presParOf" srcId="{739583A4-403C-4D0F-AE03-09C8F0D2D154}" destId="{8709B97C-3397-4E62-B713-3B19373DFF63}" srcOrd="3" destOrd="0" presId="urn:microsoft.com/office/officeart/2005/8/layout/hList7"/>
    <dgm:cxn modelId="{10F7445A-EBD4-44CB-A814-0085F715584A}" type="presParOf" srcId="{739583A4-403C-4D0F-AE03-09C8F0D2D154}" destId="{34150DB5-B65F-4F81-AF15-46CFC04B133D}" srcOrd="4" destOrd="0" presId="urn:microsoft.com/office/officeart/2005/8/layout/hList7"/>
    <dgm:cxn modelId="{9238FA59-A162-44CB-901A-E9AB14A3FBBA}" type="presParOf" srcId="{34150DB5-B65F-4F81-AF15-46CFC04B133D}" destId="{349FC863-C972-46C1-8AB8-9817C68E8401}" srcOrd="0" destOrd="0" presId="urn:microsoft.com/office/officeart/2005/8/layout/hList7"/>
    <dgm:cxn modelId="{811CF0FA-2A46-46A8-8E3C-D23BB27155EE}" type="presParOf" srcId="{34150DB5-B65F-4F81-AF15-46CFC04B133D}" destId="{8241E6DA-59D8-4056-B860-C8C3F1002DE8}" srcOrd="1" destOrd="0" presId="urn:microsoft.com/office/officeart/2005/8/layout/hList7"/>
    <dgm:cxn modelId="{060DA360-B4D5-4BF9-B1A2-E222E8506C23}" type="presParOf" srcId="{34150DB5-B65F-4F81-AF15-46CFC04B133D}" destId="{5BBF6646-5AC0-411D-B61C-EDEAA1E78E62}" srcOrd="2" destOrd="0" presId="urn:microsoft.com/office/officeart/2005/8/layout/hList7"/>
    <dgm:cxn modelId="{413D6A01-3777-4B3D-9447-A1D286FF35CF}" type="presParOf" srcId="{34150DB5-B65F-4F81-AF15-46CFC04B133D}" destId="{C189C73A-5AE5-433A-ABEA-E7C406EB1B0A}" srcOrd="3" destOrd="0" presId="urn:microsoft.com/office/officeart/2005/8/layout/hList7"/>
    <dgm:cxn modelId="{F0181FC9-59C6-4677-8920-AB109BF4CC3A}" type="presParOf" srcId="{739583A4-403C-4D0F-AE03-09C8F0D2D154}" destId="{BCB534E0-C375-486A-BA4C-F7D9E5D75C9A}" srcOrd="5" destOrd="0" presId="urn:microsoft.com/office/officeart/2005/8/layout/hList7"/>
    <dgm:cxn modelId="{6688769C-8C3E-489E-824B-BE4E40E2F6C2}" type="presParOf" srcId="{739583A4-403C-4D0F-AE03-09C8F0D2D154}" destId="{C696DA11-98AC-4B1E-AD9F-9AF60717F7D4}" srcOrd="6" destOrd="0" presId="urn:microsoft.com/office/officeart/2005/8/layout/hList7"/>
    <dgm:cxn modelId="{D52B8E31-0B1B-4D15-AD23-9B7884DC53A1}" type="presParOf" srcId="{C696DA11-98AC-4B1E-AD9F-9AF60717F7D4}" destId="{CFACD3A1-1522-47E9-B5D3-A8F2F3D06015}" srcOrd="0" destOrd="0" presId="urn:microsoft.com/office/officeart/2005/8/layout/hList7"/>
    <dgm:cxn modelId="{53ECFAAC-0B8E-4467-9329-BA5F06B02BB0}" type="presParOf" srcId="{C696DA11-98AC-4B1E-AD9F-9AF60717F7D4}" destId="{0D91131C-14AB-4F68-81E3-F9501AF330AE}" srcOrd="1" destOrd="0" presId="urn:microsoft.com/office/officeart/2005/8/layout/hList7"/>
    <dgm:cxn modelId="{06F3AB37-ACAB-4234-B919-E5BC57C2EC7F}" type="presParOf" srcId="{C696DA11-98AC-4B1E-AD9F-9AF60717F7D4}" destId="{267229B9-2F54-49BE-92E8-408396D5713F}" srcOrd="2" destOrd="0" presId="urn:microsoft.com/office/officeart/2005/8/layout/hList7"/>
    <dgm:cxn modelId="{B68523FF-4764-46AD-A340-97BD3E807E76}" type="presParOf" srcId="{C696DA11-98AC-4B1E-AD9F-9AF60717F7D4}" destId="{C03AEE85-68DA-4122-9EDD-85B16201100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D41160-9051-4F4A-8934-15030B9D2C7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783AD0-CA29-4AB4-AC5A-70B4028F7E02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МЭК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C88A2B-0521-4B19-8099-E408C935E663}" type="parTrans" cxnId="{7A6B81E1-3E7D-45F6-BB42-812EE95B9767}">
      <dgm:prSet/>
      <dgm:spPr/>
      <dgm:t>
        <a:bodyPr/>
        <a:lstStyle/>
        <a:p>
          <a:endParaRPr lang="ru-RU"/>
        </a:p>
      </dgm:t>
    </dgm:pt>
    <dgm:pt modelId="{DD10504D-5B45-41DC-AC58-4E72CB30F7D4}" type="sibTrans" cxnId="{7A6B81E1-3E7D-45F6-BB42-812EE95B9767}">
      <dgm:prSet/>
      <dgm:spPr/>
      <dgm:t>
        <a:bodyPr/>
        <a:lstStyle/>
        <a:p>
          <a:endParaRPr lang="ru-RU"/>
        </a:p>
      </dgm:t>
    </dgm:pt>
    <dgm:pt modelId="{4CB907FA-DABB-44D8-808A-E20E6892F17C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 п\г 2022 года</a:t>
          </a:r>
        </a:p>
      </dgm:t>
    </dgm:pt>
    <dgm:pt modelId="{04B9722E-0A8F-444C-BB30-6E124A9EB9E0}" type="parTrans" cxnId="{7B70D422-6057-4384-82DF-0355CDA5E7AE}">
      <dgm:prSet/>
      <dgm:spPr/>
      <dgm:t>
        <a:bodyPr/>
        <a:lstStyle/>
        <a:p>
          <a:endParaRPr lang="ru-RU"/>
        </a:p>
      </dgm:t>
    </dgm:pt>
    <dgm:pt modelId="{00183F3E-FF8E-4A69-B875-E27C5828BE57}" type="sibTrans" cxnId="{7B70D422-6057-4384-82DF-0355CDA5E7AE}">
      <dgm:prSet/>
      <dgm:spPr/>
      <dgm:t>
        <a:bodyPr/>
        <a:lstStyle/>
        <a:p>
          <a:endParaRPr lang="ru-RU"/>
        </a:p>
      </dgm:t>
    </dgm:pt>
    <dgm:pt modelId="{86D601B4-F5DF-4457-A9F3-E75676AFA72D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7,8 %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1A6F495-09AC-43C6-AA6F-8897544E3A59}" type="parTrans" cxnId="{195484CA-129C-4FF3-957F-69655B85270A}">
      <dgm:prSet/>
      <dgm:spPr/>
      <dgm:t>
        <a:bodyPr/>
        <a:lstStyle/>
        <a:p>
          <a:endParaRPr lang="ru-RU"/>
        </a:p>
      </dgm:t>
    </dgm:pt>
    <dgm:pt modelId="{FBA86961-5879-4AAF-903E-F11A5BD5C7BC}" type="sibTrans" cxnId="{195484CA-129C-4FF3-957F-69655B85270A}">
      <dgm:prSet/>
      <dgm:spPr/>
      <dgm:t>
        <a:bodyPr/>
        <a:lstStyle/>
        <a:p>
          <a:endParaRPr lang="ru-RU"/>
        </a:p>
      </dgm:t>
    </dgm:pt>
    <dgm:pt modelId="{4BE5AF84-0524-42F2-B238-014732042D4F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МЭЭ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E34B19-0429-4B42-81A3-9AF000C9695E}" type="parTrans" cxnId="{BF62D82E-C872-4DD6-AA6C-8C5A7940594B}">
      <dgm:prSet/>
      <dgm:spPr/>
      <dgm:t>
        <a:bodyPr/>
        <a:lstStyle/>
        <a:p>
          <a:endParaRPr lang="ru-RU"/>
        </a:p>
      </dgm:t>
    </dgm:pt>
    <dgm:pt modelId="{FA1B78AA-FD2E-4E0F-B554-38DB62212011}" type="sibTrans" cxnId="{BF62D82E-C872-4DD6-AA6C-8C5A7940594B}">
      <dgm:prSet/>
      <dgm:spPr/>
      <dgm:t>
        <a:bodyPr/>
        <a:lstStyle/>
        <a:p>
          <a:endParaRPr lang="ru-RU"/>
        </a:p>
      </dgm:t>
    </dgm:pt>
    <dgm:pt modelId="{B229CBE8-7ADE-4E0C-A22E-8E7A0D26A64F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 п\г 2022 года	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12,7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%	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59085D3-DF51-449B-A946-BBDAD34CD0E8}" type="parTrans" cxnId="{269D42CF-5C00-4E83-8466-4FD946FE41DD}">
      <dgm:prSet/>
      <dgm:spPr/>
      <dgm:t>
        <a:bodyPr/>
        <a:lstStyle/>
        <a:p>
          <a:endParaRPr lang="ru-RU"/>
        </a:p>
      </dgm:t>
    </dgm:pt>
    <dgm:pt modelId="{D5916143-5032-441F-9779-F683E658E34D}" type="sibTrans" cxnId="{269D42CF-5C00-4E83-8466-4FD946FE41DD}">
      <dgm:prSet/>
      <dgm:spPr/>
      <dgm:t>
        <a:bodyPr/>
        <a:lstStyle/>
        <a:p>
          <a:endParaRPr lang="ru-RU"/>
        </a:p>
      </dgm:t>
    </dgm:pt>
    <dgm:pt modelId="{0DB1123D-1110-40B1-BF70-F6004FC91D34}">
      <dgm:prSet phldrT="[Текст]" custT="1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 п\г 2021года	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35,7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FA6EC0A-717A-4E9C-8AE5-B6D517E189D8}" type="parTrans" cxnId="{96BD5131-7942-4152-89EB-2CFD37CD7FDA}">
      <dgm:prSet/>
      <dgm:spPr/>
      <dgm:t>
        <a:bodyPr/>
        <a:lstStyle/>
        <a:p>
          <a:endParaRPr lang="ru-RU"/>
        </a:p>
      </dgm:t>
    </dgm:pt>
    <dgm:pt modelId="{C5E44223-F2F8-4850-92D5-A14CEA1DE666}" type="sibTrans" cxnId="{96BD5131-7942-4152-89EB-2CFD37CD7FDA}">
      <dgm:prSet/>
      <dgm:spPr/>
      <dgm:t>
        <a:bodyPr/>
        <a:lstStyle/>
        <a:p>
          <a:endParaRPr lang="ru-RU"/>
        </a:p>
      </dgm:t>
    </dgm:pt>
    <dgm:pt modelId="{BC483185-8E63-4903-B9D1-2B57DC3BFE05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ЭКМП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F1B6F7-4032-4710-9733-01143776A3BB}" type="parTrans" cxnId="{04B797F4-C9FC-47CE-A3E3-ECB33F8F0340}">
      <dgm:prSet/>
      <dgm:spPr/>
      <dgm:t>
        <a:bodyPr/>
        <a:lstStyle/>
        <a:p>
          <a:endParaRPr lang="ru-RU"/>
        </a:p>
      </dgm:t>
    </dgm:pt>
    <dgm:pt modelId="{97E3DB16-851A-42ED-AC1B-1FC460CF92E2}" type="sibTrans" cxnId="{04B797F4-C9FC-47CE-A3E3-ECB33F8F0340}">
      <dgm:prSet/>
      <dgm:spPr/>
      <dgm:t>
        <a:bodyPr/>
        <a:lstStyle/>
        <a:p>
          <a:endParaRPr lang="ru-RU"/>
        </a:p>
      </dgm:t>
    </dgm:pt>
    <dgm:pt modelId="{4B6A4C79-E73E-4627-8BDB-6A5BEA6ED9E5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 п\г 2022 года 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25,8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F604750-C802-4FB8-A2E7-7AB3639121A0}" type="parTrans" cxnId="{DC607169-E7EF-403E-B7A0-C9AD0824B45E}">
      <dgm:prSet/>
      <dgm:spPr/>
      <dgm:t>
        <a:bodyPr/>
        <a:lstStyle/>
        <a:p>
          <a:endParaRPr lang="ru-RU"/>
        </a:p>
      </dgm:t>
    </dgm:pt>
    <dgm:pt modelId="{E4BB8603-0117-4394-8EFB-1577A7C7BACD}" type="sibTrans" cxnId="{DC607169-E7EF-403E-B7A0-C9AD0824B45E}">
      <dgm:prSet/>
      <dgm:spPr/>
      <dgm:t>
        <a:bodyPr/>
        <a:lstStyle/>
        <a:p>
          <a:endParaRPr lang="ru-RU"/>
        </a:p>
      </dgm:t>
    </dgm:pt>
    <dgm:pt modelId="{4AF0EEA0-27C1-4302-AD6A-3182BEA3E297}">
      <dgm:prSet phldrT="[Текст]" custT="1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 п\г 2021 года	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15,3%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711E808-1161-454C-810B-8F345ECDC583}" type="parTrans" cxnId="{F1544462-D078-4A7D-8039-6C9D48296A5C}">
      <dgm:prSet/>
      <dgm:spPr/>
      <dgm:t>
        <a:bodyPr/>
        <a:lstStyle/>
        <a:p>
          <a:endParaRPr lang="ru-RU"/>
        </a:p>
      </dgm:t>
    </dgm:pt>
    <dgm:pt modelId="{7115CBB6-1D9C-48AD-B888-CFB152C91186}" type="sibTrans" cxnId="{F1544462-D078-4A7D-8039-6C9D48296A5C}">
      <dgm:prSet/>
      <dgm:spPr/>
      <dgm:t>
        <a:bodyPr/>
        <a:lstStyle/>
        <a:p>
          <a:endParaRPr lang="ru-RU"/>
        </a:p>
      </dgm:t>
    </dgm:pt>
    <dgm:pt modelId="{75ADD619-86A1-4051-B0D5-2B70E79885DC}">
      <dgm:prSet custT="1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 п\г 2021года</a:t>
          </a:r>
        </a:p>
      </dgm:t>
    </dgm:pt>
    <dgm:pt modelId="{A5DC2961-553F-40C5-A172-1D76C25A6696}" type="parTrans" cxnId="{0B50CFBD-C8B3-47A8-AE9D-53922B9A6D55}">
      <dgm:prSet/>
      <dgm:spPr/>
      <dgm:t>
        <a:bodyPr/>
        <a:lstStyle/>
        <a:p>
          <a:endParaRPr lang="ru-RU"/>
        </a:p>
      </dgm:t>
    </dgm:pt>
    <dgm:pt modelId="{49EC8D6A-39C3-4879-A8A4-D5C1D2A4903B}" type="sibTrans" cxnId="{0B50CFBD-C8B3-47A8-AE9D-53922B9A6D55}">
      <dgm:prSet/>
      <dgm:spPr/>
      <dgm:t>
        <a:bodyPr/>
        <a:lstStyle/>
        <a:p>
          <a:endParaRPr lang="ru-RU"/>
        </a:p>
      </dgm:t>
    </dgm:pt>
    <dgm:pt modelId="{455202A3-DF6A-4A10-9691-751E779601E0}">
      <dgm:prSet custT="1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0,2%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1F25275-64E9-4945-B0B2-6AB5A5294BC4}" type="parTrans" cxnId="{141BCAE1-FE9A-4325-9FA1-029DFEB34DF0}">
      <dgm:prSet/>
      <dgm:spPr/>
      <dgm:t>
        <a:bodyPr/>
        <a:lstStyle/>
        <a:p>
          <a:endParaRPr lang="ru-RU"/>
        </a:p>
      </dgm:t>
    </dgm:pt>
    <dgm:pt modelId="{5BA350E1-2B25-4155-BBE6-7C5506BCB258}" type="sibTrans" cxnId="{141BCAE1-FE9A-4325-9FA1-029DFEB34DF0}">
      <dgm:prSet/>
      <dgm:spPr/>
      <dgm:t>
        <a:bodyPr/>
        <a:lstStyle/>
        <a:p>
          <a:endParaRPr lang="ru-RU"/>
        </a:p>
      </dgm:t>
    </dgm:pt>
    <dgm:pt modelId="{646062BB-4B23-4A56-BB53-EAC74C758D24}" type="pres">
      <dgm:prSet presAssocID="{9ED41160-9051-4F4A-8934-15030B9D2C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EC116A-FC02-43EA-9705-43254FCFD152}" type="pres">
      <dgm:prSet presAssocID="{BC483185-8E63-4903-B9D1-2B57DC3BFE05}" presName="boxAndChildren" presStyleCnt="0"/>
      <dgm:spPr/>
    </dgm:pt>
    <dgm:pt modelId="{2E7E198E-67C2-4A70-94D9-83F93440EE26}" type="pres">
      <dgm:prSet presAssocID="{BC483185-8E63-4903-B9D1-2B57DC3BFE05}" presName="parentTextBox" presStyleLbl="node1" presStyleIdx="0" presStyleCnt="3"/>
      <dgm:spPr/>
      <dgm:t>
        <a:bodyPr/>
        <a:lstStyle/>
        <a:p>
          <a:endParaRPr lang="ru-RU"/>
        </a:p>
      </dgm:t>
    </dgm:pt>
    <dgm:pt modelId="{A0E3BC55-44C2-479E-8064-24434E168E47}" type="pres">
      <dgm:prSet presAssocID="{BC483185-8E63-4903-B9D1-2B57DC3BFE05}" presName="entireBox" presStyleLbl="node1" presStyleIdx="0" presStyleCnt="3" custLinFactNeighborY="951"/>
      <dgm:spPr/>
      <dgm:t>
        <a:bodyPr/>
        <a:lstStyle/>
        <a:p>
          <a:endParaRPr lang="ru-RU"/>
        </a:p>
      </dgm:t>
    </dgm:pt>
    <dgm:pt modelId="{2A70E6A5-09E9-4CF6-9D8F-023239E0D513}" type="pres">
      <dgm:prSet presAssocID="{BC483185-8E63-4903-B9D1-2B57DC3BFE05}" presName="descendantBox" presStyleCnt="0"/>
      <dgm:spPr/>
    </dgm:pt>
    <dgm:pt modelId="{1FE9DA3C-6527-4810-B5DA-854188BB7875}" type="pres">
      <dgm:prSet presAssocID="{4B6A4C79-E73E-4627-8BDB-6A5BEA6ED9E5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9B857-B715-499E-B9A5-207E6CA12F20}" type="pres">
      <dgm:prSet presAssocID="{4AF0EEA0-27C1-4302-AD6A-3182BEA3E297}" presName="childTextBox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F563E-B972-449B-8806-F44485195D71}" type="pres">
      <dgm:prSet presAssocID="{FA1B78AA-FD2E-4E0F-B554-38DB62212011}" presName="sp" presStyleCnt="0"/>
      <dgm:spPr/>
    </dgm:pt>
    <dgm:pt modelId="{A85AE2C0-774E-4527-8437-2C3D6219BB90}" type="pres">
      <dgm:prSet presAssocID="{4BE5AF84-0524-42F2-B238-014732042D4F}" presName="arrowAndChildren" presStyleCnt="0"/>
      <dgm:spPr/>
    </dgm:pt>
    <dgm:pt modelId="{E989E761-3F22-4982-B5C6-8F96FD9DAA74}" type="pres">
      <dgm:prSet presAssocID="{4BE5AF84-0524-42F2-B238-014732042D4F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5B30A105-ED79-40D4-A547-391FADC8C60C}" type="pres">
      <dgm:prSet presAssocID="{4BE5AF84-0524-42F2-B238-014732042D4F}" presName="arrow" presStyleLbl="node1" presStyleIdx="1" presStyleCnt="3" custLinFactNeighborX="0" custLinFactNeighborY="-2399"/>
      <dgm:spPr/>
      <dgm:t>
        <a:bodyPr/>
        <a:lstStyle/>
        <a:p>
          <a:endParaRPr lang="ru-RU"/>
        </a:p>
      </dgm:t>
    </dgm:pt>
    <dgm:pt modelId="{A25F56C1-EB28-4B6C-AAE2-77EF2E57473C}" type="pres">
      <dgm:prSet presAssocID="{4BE5AF84-0524-42F2-B238-014732042D4F}" presName="descendantArrow" presStyleCnt="0"/>
      <dgm:spPr/>
    </dgm:pt>
    <dgm:pt modelId="{F88B9CDB-BD97-4C31-A746-B9C06F970441}" type="pres">
      <dgm:prSet presAssocID="{B229CBE8-7ADE-4E0C-A22E-8E7A0D26A64F}" presName="childTextArrow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FD4B0-3E2C-4CC8-93B5-BCD4EB17D76E}" type="pres">
      <dgm:prSet presAssocID="{0DB1123D-1110-40B1-BF70-F6004FC91D34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3B2DB-25BB-41D5-AA54-5B45BD01463C}" type="pres">
      <dgm:prSet presAssocID="{DD10504D-5B45-41DC-AC58-4E72CB30F7D4}" presName="sp" presStyleCnt="0"/>
      <dgm:spPr/>
    </dgm:pt>
    <dgm:pt modelId="{37FF97DE-4A53-4114-9C3E-45029BE4C590}" type="pres">
      <dgm:prSet presAssocID="{AA783AD0-CA29-4AB4-AC5A-70B4028F7E02}" presName="arrowAndChildren" presStyleCnt="0"/>
      <dgm:spPr/>
    </dgm:pt>
    <dgm:pt modelId="{7EE6FD5F-186A-444E-BD2E-D377BA2CEA81}" type="pres">
      <dgm:prSet presAssocID="{AA783AD0-CA29-4AB4-AC5A-70B4028F7E02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CECC627E-9033-417B-80DB-2347D6DBCD4A}" type="pres">
      <dgm:prSet presAssocID="{AA783AD0-CA29-4AB4-AC5A-70B4028F7E02}" presName="arrow" presStyleLbl="node1" presStyleIdx="2" presStyleCnt="3" custLinFactNeighborY="-5417"/>
      <dgm:spPr/>
      <dgm:t>
        <a:bodyPr/>
        <a:lstStyle/>
        <a:p>
          <a:endParaRPr lang="ru-RU"/>
        </a:p>
      </dgm:t>
    </dgm:pt>
    <dgm:pt modelId="{C11A4EF4-E4CD-4B9C-8A49-4250D475431F}" type="pres">
      <dgm:prSet presAssocID="{AA783AD0-CA29-4AB4-AC5A-70B4028F7E02}" presName="descendantArrow" presStyleCnt="0"/>
      <dgm:spPr/>
    </dgm:pt>
    <dgm:pt modelId="{EEF6CD03-8DB6-4D75-88BF-F3132FC75E84}" type="pres">
      <dgm:prSet presAssocID="{4CB907FA-DABB-44D8-808A-E20E6892F17C}" presName="childTextArrow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2A6AF-B4FE-4274-81C4-5243E78A10E7}" type="pres">
      <dgm:prSet presAssocID="{86D601B4-F5DF-4457-A9F3-E75676AFA72D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E18E2-02A8-487F-B202-ADDA34E9D676}" type="pres">
      <dgm:prSet presAssocID="{75ADD619-86A1-4051-B0D5-2B70E79885DC}" presName="childTextArrow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8EF9B-E844-4862-B588-6915B976BBBA}" type="pres">
      <dgm:prSet presAssocID="{455202A3-DF6A-4A10-9691-751E779601E0}" presName="childTextArrow" presStyleLbl="fgAccFollowNode1" presStyleIdx="7" presStyleCnt="8" custLinFactNeighborX="0" custLinFactNeighborY="8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AF78F7-7FB3-4FD6-AA02-B2BA6CF77528}" type="presOf" srcId="{4B6A4C79-E73E-4627-8BDB-6A5BEA6ED9E5}" destId="{1FE9DA3C-6527-4810-B5DA-854188BB7875}" srcOrd="0" destOrd="0" presId="urn:microsoft.com/office/officeart/2005/8/layout/process4"/>
    <dgm:cxn modelId="{7B70D422-6057-4384-82DF-0355CDA5E7AE}" srcId="{AA783AD0-CA29-4AB4-AC5A-70B4028F7E02}" destId="{4CB907FA-DABB-44D8-808A-E20E6892F17C}" srcOrd="0" destOrd="0" parTransId="{04B9722E-0A8F-444C-BB30-6E124A9EB9E0}" sibTransId="{00183F3E-FF8E-4A69-B875-E27C5828BE57}"/>
    <dgm:cxn modelId="{122199A8-C3DD-4C1D-A2D6-0D3B4133C5A2}" type="presOf" srcId="{4CB907FA-DABB-44D8-808A-E20E6892F17C}" destId="{EEF6CD03-8DB6-4D75-88BF-F3132FC75E84}" srcOrd="0" destOrd="0" presId="urn:microsoft.com/office/officeart/2005/8/layout/process4"/>
    <dgm:cxn modelId="{AC981A6A-9281-47E2-AA67-648C0A36B833}" type="presOf" srcId="{75ADD619-86A1-4051-B0D5-2B70E79885DC}" destId="{55BE18E2-02A8-487F-B202-ADDA34E9D676}" srcOrd="0" destOrd="0" presId="urn:microsoft.com/office/officeart/2005/8/layout/process4"/>
    <dgm:cxn modelId="{BA810F33-4610-4021-80F7-BF222582B87A}" type="presOf" srcId="{4BE5AF84-0524-42F2-B238-014732042D4F}" destId="{5B30A105-ED79-40D4-A547-391FADC8C60C}" srcOrd="1" destOrd="0" presId="urn:microsoft.com/office/officeart/2005/8/layout/process4"/>
    <dgm:cxn modelId="{488B3E8D-08BA-4067-8D9B-0DA09116CCFD}" type="presOf" srcId="{B229CBE8-7ADE-4E0C-A22E-8E7A0D26A64F}" destId="{F88B9CDB-BD97-4C31-A746-B9C06F970441}" srcOrd="0" destOrd="0" presId="urn:microsoft.com/office/officeart/2005/8/layout/process4"/>
    <dgm:cxn modelId="{96BD5131-7942-4152-89EB-2CFD37CD7FDA}" srcId="{4BE5AF84-0524-42F2-B238-014732042D4F}" destId="{0DB1123D-1110-40B1-BF70-F6004FC91D34}" srcOrd="1" destOrd="0" parTransId="{1FA6EC0A-717A-4E9C-8AE5-B6D517E189D8}" sibTransId="{C5E44223-F2F8-4850-92D5-A14CEA1DE666}"/>
    <dgm:cxn modelId="{0B50CFBD-C8B3-47A8-AE9D-53922B9A6D55}" srcId="{AA783AD0-CA29-4AB4-AC5A-70B4028F7E02}" destId="{75ADD619-86A1-4051-B0D5-2B70E79885DC}" srcOrd="2" destOrd="0" parTransId="{A5DC2961-553F-40C5-A172-1D76C25A6696}" sibTransId="{49EC8D6A-39C3-4879-A8A4-D5C1D2A4903B}"/>
    <dgm:cxn modelId="{6D85E241-FDDF-4FA5-B9F5-03E537CFEB1F}" type="presOf" srcId="{AA783AD0-CA29-4AB4-AC5A-70B4028F7E02}" destId="{CECC627E-9033-417B-80DB-2347D6DBCD4A}" srcOrd="1" destOrd="0" presId="urn:microsoft.com/office/officeart/2005/8/layout/process4"/>
    <dgm:cxn modelId="{7A6B81E1-3E7D-45F6-BB42-812EE95B9767}" srcId="{9ED41160-9051-4F4A-8934-15030B9D2C7B}" destId="{AA783AD0-CA29-4AB4-AC5A-70B4028F7E02}" srcOrd="0" destOrd="0" parTransId="{30C88A2B-0521-4B19-8099-E408C935E663}" sibTransId="{DD10504D-5B45-41DC-AC58-4E72CB30F7D4}"/>
    <dgm:cxn modelId="{AED0B1EF-B07A-4242-AA57-0295584722B5}" type="presOf" srcId="{86D601B4-F5DF-4457-A9F3-E75676AFA72D}" destId="{2E92A6AF-B4FE-4274-81C4-5243E78A10E7}" srcOrd="0" destOrd="0" presId="urn:microsoft.com/office/officeart/2005/8/layout/process4"/>
    <dgm:cxn modelId="{1DFF9BE3-D00E-4E39-8DE6-FF33CD8E7900}" type="presOf" srcId="{455202A3-DF6A-4A10-9691-751E779601E0}" destId="{06E8EF9B-E844-4862-B588-6915B976BBBA}" srcOrd="0" destOrd="0" presId="urn:microsoft.com/office/officeart/2005/8/layout/process4"/>
    <dgm:cxn modelId="{14D9A16D-CFEA-4525-B3D0-9E394A978D30}" type="presOf" srcId="{BC483185-8E63-4903-B9D1-2B57DC3BFE05}" destId="{2E7E198E-67C2-4A70-94D9-83F93440EE26}" srcOrd="0" destOrd="0" presId="urn:microsoft.com/office/officeart/2005/8/layout/process4"/>
    <dgm:cxn modelId="{269D42CF-5C00-4E83-8466-4FD946FE41DD}" srcId="{4BE5AF84-0524-42F2-B238-014732042D4F}" destId="{B229CBE8-7ADE-4E0C-A22E-8E7A0D26A64F}" srcOrd="0" destOrd="0" parTransId="{159085D3-DF51-449B-A946-BBDAD34CD0E8}" sibTransId="{D5916143-5032-441F-9779-F683E658E34D}"/>
    <dgm:cxn modelId="{85D84C3B-C600-4282-A8F1-DB212A762EBB}" type="presOf" srcId="{0DB1123D-1110-40B1-BF70-F6004FC91D34}" destId="{05DFD4B0-3E2C-4CC8-93B5-BCD4EB17D76E}" srcOrd="0" destOrd="0" presId="urn:microsoft.com/office/officeart/2005/8/layout/process4"/>
    <dgm:cxn modelId="{BF62D82E-C872-4DD6-AA6C-8C5A7940594B}" srcId="{9ED41160-9051-4F4A-8934-15030B9D2C7B}" destId="{4BE5AF84-0524-42F2-B238-014732042D4F}" srcOrd="1" destOrd="0" parTransId="{69E34B19-0429-4B42-81A3-9AF000C9695E}" sibTransId="{FA1B78AA-FD2E-4E0F-B554-38DB62212011}"/>
    <dgm:cxn modelId="{DC607169-E7EF-403E-B7A0-C9AD0824B45E}" srcId="{BC483185-8E63-4903-B9D1-2B57DC3BFE05}" destId="{4B6A4C79-E73E-4627-8BDB-6A5BEA6ED9E5}" srcOrd="0" destOrd="0" parTransId="{EF604750-C802-4FB8-A2E7-7AB3639121A0}" sibTransId="{E4BB8603-0117-4394-8EFB-1577A7C7BACD}"/>
    <dgm:cxn modelId="{9AB3D796-AD22-4F71-8696-762238D0071F}" type="presOf" srcId="{AA783AD0-CA29-4AB4-AC5A-70B4028F7E02}" destId="{7EE6FD5F-186A-444E-BD2E-D377BA2CEA81}" srcOrd="0" destOrd="0" presId="urn:microsoft.com/office/officeart/2005/8/layout/process4"/>
    <dgm:cxn modelId="{B525BB05-391B-493A-A77C-A0CF604280A5}" type="presOf" srcId="{BC483185-8E63-4903-B9D1-2B57DC3BFE05}" destId="{A0E3BC55-44C2-479E-8064-24434E168E47}" srcOrd="1" destOrd="0" presId="urn:microsoft.com/office/officeart/2005/8/layout/process4"/>
    <dgm:cxn modelId="{195484CA-129C-4FF3-957F-69655B85270A}" srcId="{AA783AD0-CA29-4AB4-AC5A-70B4028F7E02}" destId="{86D601B4-F5DF-4457-A9F3-E75676AFA72D}" srcOrd="1" destOrd="0" parTransId="{91A6F495-09AC-43C6-AA6F-8897544E3A59}" sibTransId="{FBA86961-5879-4AAF-903E-F11A5BD5C7BC}"/>
    <dgm:cxn modelId="{7B80AE71-472B-41E7-86F1-ECC4FAD10871}" type="presOf" srcId="{4BE5AF84-0524-42F2-B238-014732042D4F}" destId="{E989E761-3F22-4982-B5C6-8F96FD9DAA74}" srcOrd="0" destOrd="0" presId="urn:microsoft.com/office/officeart/2005/8/layout/process4"/>
    <dgm:cxn modelId="{4D2B257D-B1F5-4536-AC9F-823438426848}" type="presOf" srcId="{4AF0EEA0-27C1-4302-AD6A-3182BEA3E297}" destId="{9F39B857-B715-499E-B9A5-207E6CA12F20}" srcOrd="0" destOrd="0" presId="urn:microsoft.com/office/officeart/2005/8/layout/process4"/>
    <dgm:cxn modelId="{04B797F4-C9FC-47CE-A3E3-ECB33F8F0340}" srcId="{9ED41160-9051-4F4A-8934-15030B9D2C7B}" destId="{BC483185-8E63-4903-B9D1-2B57DC3BFE05}" srcOrd="2" destOrd="0" parTransId="{C2F1B6F7-4032-4710-9733-01143776A3BB}" sibTransId="{97E3DB16-851A-42ED-AC1B-1FC460CF92E2}"/>
    <dgm:cxn modelId="{1BCCA869-F6ED-4427-AE36-346A7464F6C0}" type="presOf" srcId="{9ED41160-9051-4F4A-8934-15030B9D2C7B}" destId="{646062BB-4B23-4A56-BB53-EAC74C758D24}" srcOrd="0" destOrd="0" presId="urn:microsoft.com/office/officeart/2005/8/layout/process4"/>
    <dgm:cxn modelId="{F1544462-D078-4A7D-8039-6C9D48296A5C}" srcId="{BC483185-8E63-4903-B9D1-2B57DC3BFE05}" destId="{4AF0EEA0-27C1-4302-AD6A-3182BEA3E297}" srcOrd="1" destOrd="0" parTransId="{5711E808-1161-454C-810B-8F345ECDC583}" sibTransId="{7115CBB6-1D9C-48AD-B888-CFB152C91186}"/>
    <dgm:cxn modelId="{141BCAE1-FE9A-4325-9FA1-029DFEB34DF0}" srcId="{AA783AD0-CA29-4AB4-AC5A-70B4028F7E02}" destId="{455202A3-DF6A-4A10-9691-751E779601E0}" srcOrd="3" destOrd="0" parTransId="{81F25275-64E9-4945-B0B2-6AB5A5294BC4}" sibTransId="{5BA350E1-2B25-4155-BBE6-7C5506BCB258}"/>
    <dgm:cxn modelId="{B9FA7B73-67DE-4BEC-8C68-68419EB497EC}" type="presParOf" srcId="{646062BB-4B23-4A56-BB53-EAC74C758D24}" destId="{A7EC116A-FC02-43EA-9705-43254FCFD152}" srcOrd="0" destOrd="0" presId="urn:microsoft.com/office/officeart/2005/8/layout/process4"/>
    <dgm:cxn modelId="{C9BA81ED-A685-4480-BDC7-3F002F00639F}" type="presParOf" srcId="{A7EC116A-FC02-43EA-9705-43254FCFD152}" destId="{2E7E198E-67C2-4A70-94D9-83F93440EE26}" srcOrd="0" destOrd="0" presId="urn:microsoft.com/office/officeart/2005/8/layout/process4"/>
    <dgm:cxn modelId="{9213B929-375A-44F4-9537-FCDA24924021}" type="presParOf" srcId="{A7EC116A-FC02-43EA-9705-43254FCFD152}" destId="{A0E3BC55-44C2-479E-8064-24434E168E47}" srcOrd="1" destOrd="0" presId="urn:microsoft.com/office/officeart/2005/8/layout/process4"/>
    <dgm:cxn modelId="{835513EA-2398-4A09-8DC3-4B81C754D8A1}" type="presParOf" srcId="{A7EC116A-FC02-43EA-9705-43254FCFD152}" destId="{2A70E6A5-09E9-4CF6-9D8F-023239E0D513}" srcOrd="2" destOrd="0" presId="urn:microsoft.com/office/officeart/2005/8/layout/process4"/>
    <dgm:cxn modelId="{92B2AFA9-7375-40FB-9665-3EE268303A3F}" type="presParOf" srcId="{2A70E6A5-09E9-4CF6-9D8F-023239E0D513}" destId="{1FE9DA3C-6527-4810-B5DA-854188BB7875}" srcOrd="0" destOrd="0" presId="urn:microsoft.com/office/officeart/2005/8/layout/process4"/>
    <dgm:cxn modelId="{91153A94-6C38-462F-96BD-44A0B8ADA63B}" type="presParOf" srcId="{2A70E6A5-09E9-4CF6-9D8F-023239E0D513}" destId="{9F39B857-B715-499E-B9A5-207E6CA12F20}" srcOrd="1" destOrd="0" presId="urn:microsoft.com/office/officeart/2005/8/layout/process4"/>
    <dgm:cxn modelId="{D0704C8F-2D1A-48F7-B08D-239A0CC35E8F}" type="presParOf" srcId="{646062BB-4B23-4A56-BB53-EAC74C758D24}" destId="{CFDF563E-B972-449B-8806-F44485195D71}" srcOrd="1" destOrd="0" presId="urn:microsoft.com/office/officeart/2005/8/layout/process4"/>
    <dgm:cxn modelId="{BEBF9522-E548-4AD5-AF9B-E92D93B8790C}" type="presParOf" srcId="{646062BB-4B23-4A56-BB53-EAC74C758D24}" destId="{A85AE2C0-774E-4527-8437-2C3D6219BB90}" srcOrd="2" destOrd="0" presId="urn:microsoft.com/office/officeart/2005/8/layout/process4"/>
    <dgm:cxn modelId="{1BCCAE6C-36E7-4437-A568-0B948715EBE2}" type="presParOf" srcId="{A85AE2C0-774E-4527-8437-2C3D6219BB90}" destId="{E989E761-3F22-4982-B5C6-8F96FD9DAA74}" srcOrd="0" destOrd="0" presId="urn:microsoft.com/office/officeart/2005/8/layout/process4"/>
    <dgm:cxn modelId="{0AAFA1D8-D958-4182-A4FB-EFA697BCA4EF}" type="presParOf" srcId="{A85AE2C0-774E-4527-8437-2C3D6219BB90}" destId="{5B30A105-ED79-40D4-A547-391FADC8C60C}" srcOrd="1" destOrd="0" presId="urn:microsoft.com/office/officeart/2005/8/layout/process4"/>
    <dgm:cxn modelId="{C57A9912-922D-4F79-AD61-22A7C09BA08B}" type="presParOf" srcId="{A85AE2C0-774E-4527-8437-2C3D6219BB90}" destId="{A25F56C1-EB28-4B6C-AAE2-77EF2E57473C}" srcOrd="2" destOrd="0" presId="urn:microsoft.com/office/officeart/2005/8/layout/process4"/>
    <dgm:cxn modelId="{8A179303-5643-44DF-B0B0-8CDA8D04243F}" type="presParOf" srcId="{A25F56C1-EB28-4B6C-AAE2-77EF2E57473C}" destId="{F88B9CDB-BD97-4C31-A746-B9C06F970441}" srcOrd="0" destOrd="0" presId="urn:microsoft.com/office/officeart/2005/8/layout/process4"/>
    <dgm:cxn modelId="{75C66349-E4E1-4A55-BBC8-1E2C12734A30}" type="presParOf" srcId="{A25F56C1-EB28-4B6C-AAE2-77EF2E57473C}" destId="{05DFD4B0-3E2C-4CC8-93B5-BCD4EB17D76E}" srcOrd="1" destOrd="0" presId="urn:microsoft.com/office/officeart/2005/8/layout/process4"/>
    <dgm:cxn modelId="{02996808-7C7D-4DEB-A26A-8C3059B00B76}" type="presParOf" srcId="{646062BB-4B23-4A56-BB53-EAC74C758D24}" destId="{F743B2DB-25BB-41D5-AA54-5B45BD01463C}" srcOrd="3" destOrd="0" presId="urn:microsoft.com/office/officeart/2005/8/layout/process4"/>
    <dgm:cxn modelId="{C8DFE366-5381-44DD-A992-E8FC4AD77769}" type="presParOf" srcId="{646062BB-4B23-4A56-BB53-EAC74C758D24}" destId="{37FF97DE-4A53-4114-9C3E-45029BE4C590}" srcOrd="4" destOrd="0" presId="urn:microsoft.com/office/officeart/2005/8/layout/process4"/>
    <dgm:cxn modelId="{E5D4FE01-85C3-4642-BF80-38E81B99346B}" type="presParOf" srcId="{37FF97DE-4A53-4114-9C3E-45029BE4C590}" destId="{7EE6FD5F-186A-444E-BD2E-D377BA2CEA81}" srcOrd="0" destOrd="0" presId="urn:microsoft.com/office/officeart/2005/8/layout/process4"/>
    <dgm:cxn modelId="{66125171-6FBB-40A8-BEA7-9354C2AE20F1}" type="presParOf" srcId="{37FF97DE-4A53-4114-9C3E-45029BE4C590}" destId="{CECC627E-9033-417B-80DB-2347D6DBCD4A}" srcOrd="1" destOrd="0" presId="urn:microsoft.com/office/officeart/2005/8/layout/process4"/>
    <dgm:cxn modelId="{105B17D1-D2B4-45F4-B09B-93E6AA1B1808}" type="presParOf" srcId="{37FF97DE-4A53-4114-9C3E-45029BE4C590}" destId="{C11A4EF4-E4CD-4B9C-8A49-4250D475431F}" srcOrd="2" destOrd="0" presId="urn:microsoft.com/office/officeart/2005/8/layout/process4"/>
    <dgm:cxn modelId="{AEE02C79-2883-4E86-A6F1-E42D13317180}" type="presParOf" srcId="{C11A4EF4-E4CD-4B9C-8A49-4250D475431F}" destId="{EEF6CD03-8DB6-4D75-88BF-F3132FC75E84}" srcOrd="0" destOrd="0" presId="urn:microsoft.com/office/officeart/2005/8/layout/process4"/>
    <dgm:cxn modelId="{7A8B47DD-55E0-4CB0-9F70-646B34B0DA93}" type="presParOf" srcId="{C11A4EF4-E4CD-4B9C-8A49-4250D475431F}" destId="{2E92A6AF-B4FE-4274-81C4-5243E78A10E7}" srcOrd="1" destOrd="0" presId="urn:microsoft.com/office/officeart/2005/8/layout/process4"/>
    <dgm:cxn modelId="{6A96B3AD-8689-4DD8-932C-45ACF9B2C4E6}" type="presParOf" srcId="{C11A4EF4-E4CD-4B9C-8A49-4250D475431F}" destId="{55BE18E2-02A8-487F-B202-ADDA34E9D676}" srcOrd="2" destOrd="0" presId="urn:microsoft.com/office/officeart/2005/8/layout/process4"/>
    <dgm:cxn modelId="{251AF63D-57E5-48FF-A555-E427B87D4DB2}" type="presParOf" srcId="{C11A4EF4-E4CD-4B9C-8A49-4250D475431F}" destId="{06E8EF9B-E844-4862-B588-6915B976BBBA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63FC71-1DD7-4D22-B41D-CAC4F748388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FB1E3D-D7A0-4543-A02C-E25A724276B3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выявление экспертом качества допущенных дефектов оказания медицинской помощи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A3A331-5BCF-4053-84DF-2521F5DEFC21}" type="parTrans" cxnId="{BBB231EE-8CD3-44AE-A9A9-61728968A61E}">
      <dgm:prSet/>
      <dgm:spPr/>
      <dgm:t>
        <a:bodyPr/>
        <a:lstStyle/>
        <a:p>
          <a:endParaRPr lang="ru-RU"/>
        </a:p>
      </dgm:t>
    </dgm:pt>
    <dgm:pt modelId="{80FE3261-DF04-4F72-9B76-112D2CD814B3}" type="sibTrans" cxnId="{BBB231EE-8CD3-44AE-A9A9-61728968A61E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F8C589EF-7580-4902-8A6A-FB9507306C38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Необоснованное снятие СМО денежных средств с МО по результатам контроля 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65519E3-A68F-4DE7-AB28-40AB40E55359}" type="parTrans" cxnId="{B926BF3E-CE08-4526-B02C-01DE7A8D4CFE}">
      <dgm:prSet/>
      <dgm:spPr/>
      <dgm:t>
        <a:bodyPr/>
        <a:lstStyle/>
        <a:p>
          <a:endParaRPr lang="ru-RU"/>
        </a:p>
      </dgm:t>
    </dgm:pt>
    <dgm:pt modelId="{62C19538-AE95-4CFB-86AE-BB928A3FEFD9}" type="sibTrans" cxnId="{B926BF3E-CE08-4526-B02C-01DE7A8D4CFE}">
      <dgm:prSet/>
      <dgm:spPr/>
      <dgm:t>
        <a:bodyPr/>
        <a:lstStyle/>
        <a:p>
          <a:endParaRPr lang="ru-RU"/>
        </a:p>
      </dgm:t>
    </dgm:pt>
    <dgm:pt modelId="{8C197E90-5F4B-46BA-A613-23ECD6FA665D}" type="pres">
      <dgm:prSet presAssocID="{4E63FC71-1DD7-4D22-B41D-CAC4F748388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A2F5DE8-22C2-40D1-9CE9-28DE89BCC6C4}" type="pres">
      <dgm:prSet presAssocID="{4E63FC71-1DD7-4D22-B41D-CAC4F7483885}" presName="Name1" presStyleCnt="0"/>
      <dgm:spPr/>
    </dgm:pt>
    <dgm:pt modelId="{C4D60E78-D1E0-42DA-81D7-A0432A4267E1}" type="pres">
      <dgm:prSet presAssocID="{4E63FC71-1DD7-4D22-B41D-CAC4F7483885}" presName="cycle" presStyleCnt="0"/>
      <dgm:spPr/>
    </dgm:pt>
    <dgm:pt modelId="{9DEF2E9B-1BC6-4722-9674-1C798C8B8284}" type="pres">
      <dgm:prSet presAssocID="{4E63FC71-1DD7-4D22-B41D-CAC4F7483885}" presName="srcNode" presStyleLbl="node1" presStyleIdx="0" presStyleCnt="2"/>
      <dgm:spPr/>
    </dgm:pt>
    <dgm:pt modelId="{9BF03654-2D18-4FC1-8752-79F4F8B327BB}" type="pres">
      <dgm:prSet presAssocID="{4E63FC71-1DD7-4D22-B41D-CAC4F7483885}" presName="conn" presStyleLbl="parChTrans1D2" presStyleIdx="0" presStyleCnt="1" custLinFactNeighborX="-234" custLinFactNeighborY="546"/>
      <dgm:spPr/>
      <dgm:t>
        <a:bodyPr/>
        <a:lstStyle/>
        <a:p>
          <a:endParaRPr lang="ru-RU"/>
        </a:p>
      </dgm:t>
    </dgm:pt>
    <dgm:pt modelId="{AD825B74-B9E5-4AD8-9DC8-6A80212EBF8D}" type="pres">
      <dgm:prSet presAssocID="{4E63FC71-1DD7-4D22-B41D-CAC4F7483885}" presName="extraNode" presStyleLbl="node1" presStyleIdx="0" presStyleCnt="2"/>
      <dgm:spPr/>
    </dgm:pt>
    <dgm:pt modelId="{C20F4E08-42A5-42B2-A748-1B5B797B8677}" type="pres">
      <dgm:prSet presAssocID="{4E63FC71-1DD7-4D22-B41D-CAC4F7483885}" presName="dstNode" presStyleLbl="node1" presStyleIdx="0" presStyleCnt="2"/>
      <dgm:spPr/>
    </dgm:pt>
    <dgm:pt modelId="{067957C4-3684-4479-AB9C-4BB4A0AFE055}" type="pres">
      <dgm:prSet presAssocID="{9FFB1E3D-D7A0-4543-A02C-E25A724276B3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C5A5A-774D-420D-913B-147655685745}" type="pres">
      <dgm:prSet presAssocID="{9FFB1E3D-D7A0-4543-A02C-E25A724276B3}" presName="accent_1" presStyleCnt="0"/>
      <dgm:spPr/>
    </dgm:pt>
    <dgm:pt modelId="{9A195D83-22DE-4AC6-B1C2-2C989A9CCC0E}" type="pres">
      <dgm:prSet presAssocID="{9FFB1E3D-D7A0-4543-A02C-E25A724276B3}" presName="accentRepeatNode" presStyleLbl="solidFgAcc1" presStyleIdx="0" presStyleCnt="2" custFlipHor="0" custScaleX="4240"/>
      <dgm:spPr/>
    </dgm:pt>
    <dgm:pt modelId="{EAC1363F-7BE1-4B1A-BC3C-073922AD2089}" type="pres">
      <dgm:prSet presAssocID="{F8C589EF-7580-4902-8A6A-FB9507306C38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624E0-6FDD-4B3E-9E37-F4C4045309E2}" type="pres">
      <dgm:prSet presAssocID="{F8C589EF-7580-4902-8A6A-FB9507306C38}" presName="accent_2" presStyleCnt="0"/>
      <dgm:spPr/>
    </dgm:pt>
    <dgm:pt modelId="{CF6DC4DE-6D5B-48A6-BFD8-07506E984A83}" type="pres">
      <dgm:prSet presAssocID="{F8C589EF-7580-4902-8A6A-FB9507306C38}" presName="accentRepeatNode" presStyleLbl="solidFgAcc1" presStyleIdx="1" presStyleCnt="2" custFlipHor="1" custScaleX="5468"/>
      <dgm:spPr/>
    </dgm:pt>
  </dgm:ptLst>
  <dgm:cxnLst>
    <dgm:cxn modelId="{BBB231EE-8CD3-44AE-A9A9-61728968A61E}" srcId="{4E63FC71-1DD7-4D22-B41D-CAC4F7483885}" destId="{9FFB1E3D-D7A0-4543-A02C-E25A724276B3}" srcOrd="0" destOrd="0" parTransId="{81A3A331-5BCF-4053-84DF-2521F5DEFC21}" sibTransId="{80FE3261-DF04-4F72-9B76-112D2CD814B3}"/>
    <dgm:cxn modelId="{AC8B93AA-7B8E-458F-B16B-BC2527B2D1E2}" type="presOf" srcId="{80FE3261-DF04-4F72-9B76-112D2CD814B3}" destId="{9BF03654-2D18-4FC1-8752-79F4F8B327BB}" srcOrd="0" destOrd="0" presId="urn:microsoft.com/office/officeart/2008/layout/VerticalCurvedList"/>
    <dgm:cxn modelId="{11120402-9ECF-43E2-B2E2-A8CCC5046DB0}" type="presOf" srcId="{F8C589EF-7580-4902-8A6A-FB9507306C38}" destId="{EAC1363F-7BE1-4B1A-BC3C-073922AD2089}" srcOrd="0" destOrd="0" presId="urn:microsoft.com/office/officeart/2008/layout/VerticalCurvedList"/>
    <dgm:cxn modelId="{B926BF3E-CE08-4526-B02C-01DE7A8D4CFE}" srcId="{4E63FC71-1DD7-4D22-B41D-CAC4F7483885}" destId="{F8C589EF-7580-4902-8A6A-FB9507306C38}" srcOrd="1" destOrd="0" parTransId="{165519E3-A68F-4DE7-AB28-40AB40E55359}" sibTransId="{62C19538-AE95-4CFB-86AE-BB928A3FEFD9}"/>
    <dgm:cxn modelId="{8F6D13D8-BF5C-4ADC-8703-5BBC23E7757F}" type="presOf" srcId="{4E63FC71-1DD7-4D22-B41D-CAC4F7483885}" destId="{8C197E90-5F4B-46BA-A613-23ECD6FA665D}" srcOrd="0" destOrd="0" presId="urn:microsoft.com/office/officeart/2008/layout/VerticalCurvedList"/>
    <dgm:cxn modelId="{2A0346F8-7464-465D-A5DD-F0B9116F61E4}" type="presOf" srcId="{9FFB1E3D-D7A0-4543-A02C-E25A724276B3}" destId="{067957C4-3684-4479-AB9C-4BB4A0AFE055}" srcOrd="0" destOrd="0" presId="urn:microsoft.com/office/officeart/2008/layout/VerticalCurvedList"/>
    <dgm:cxn modelId="{BF62BD24-0E47-4408-B778-55E499D7F8E0}" type="presParOf" srcId="{8C197E90-5F4B-46BA-A613-23ECD6FA665D}" destId="{5A2F5DE8-22C2-40D1-9CE9-28DE89BCC6C4}" srcOrd="0" destOrd="0" presId="urn:microsoft.com/office/officeart/2008/layout/VerticalCurvedList"/>
    <dgm:cxn modelId="{B8185BB2-2FAC-4044-AED3-39B132B9AB83}" type="presParOf" srcId="{5A2F5DE8-22C2-40D1-9CE9-28DE89BCC6C4}" destId="{C4D60E78-D1E0-42DA-81D7-A0432A4267E1}" srcOrd="0" destOrd="0" presId="urn:microsoft.com/office/officeart/2008/layout/VerticalCurvedList"/>
    <dgm:cxn modelId="{E9924AA6-3127-43FC-AB16-B962989F0D01}" type="presParOf" srcId="{C4D60E78-D1E0-42DA-81D7-A0432A4267E1}" destId="{9DEF2E9B-1BC6-4722-9674-1C798C8B8284}" srcOrd="0" destOrd="0" presId="urn:microsoft.com/office/officeart/2008/layout/VerticalCurvedList"/>
    <dgm:cxn modelId="{EE42C8BC-876B-448F-9C91-6D98FB677CD6}" type="presParOf" srcId="{C4D60E78-D1E0-42DA-81D7-A0432A4267E1}" destId="{9BF03654-2D18-4FC1-8752-79F4F8B327BB}" srcOrd="1" destOrd="0" presId="urn:microsoft.com/office/officeart/2008/layout/VerticalCurvedList"/>
    <dgm:cxn modelId="{E509D779-20B8-4C47-92B5-8D3CB10A9FD9}" type="presParOf" srcId="{C4D60E78-D1E0-42DA-81D7-A0432A4267E1}" destId="{AD825B74-B9E5-4AD8-9DC8-6A80212EBF8D}" srcOrd="2" destOrd="0" presId="urn:microsoft.com/office/officeart/2008/layout/VerticalCurvedList"/>
    <dgm:cxn modelId="{F06FE1BA-B4F7-46DC-91EF-6E1D0F38A30D}" type="presParOf" srcId="{C4D60E78-D1E0-42DA-81D7-A0432A4267E1}" destId="{C20F4E08-42A5-42B2-A748-1B5B797B8677}" srcOrd="3" destOrd="0" presId="urn:microsoft.com/office/officeart/2008/layout/VerticalCurvedList"/>
    <dgm:cxn modelId="{5F9BA403-DE0A-449F-B7C8-B54987570725}" type="presParOf" srcId="{5A2F5DE8-22C2-40D1-9CE9-28DE89BCC6C4}" destId="{067957C4-3684-4479-AB9C-4BB4A0AFE055}" srcOrd="1" destOrd="0" presId="urn:microsoft.com/office/officeart/2008/layout/VerticalCurvedList"/>
    <dgm:cxn modelId="{52B74BDF-6386-4E5E-8224-F397539CF48B}" type="presParOf" srcId="{5A2F5DE8-22C2-40D1-9CE9-28DE89BCC6C4}" destId="{3E5C5A5A-774D-420D-913B-147655685745}" srcOrd="2" destOrd="0" presId="urn:microsoft.com/office/officeart/2008/layout/VerticalCurvedList"/>
    <dgm:cxn modelId="{54C11413-71DA-41D7-8713-84915AA23097}" type="presParOf" srcId="{3E5C5A5A-774D-420D-913B-147655685745}" destId="{9A195D83-22DE-4AC6-B1C2-2C989A9CCC0E}" srcOrd="0" destOrd="0" presId="urn:microsoft.com/office/officeart/2008/layout/VerticalCurvedList"/>
    <dgm:cxn modelId="{CCA235C0-739B-420C-988C-194F92CADDA3}" type="presParOf" srcId="{5A2F5DE8-22C2-40D1-9CE9-28DE89BCC6C4}" destId="{EAC1363F-7BE1-4B1A-BC3C-073922AD2089}" srcOrd="3" destOrd="0" presId="urn:microsoft.com/office/officeart/2008/layout/VerticalCurvedList"/>
    <dgm:cxn modelId="{9E2A58C0-CA4D-4CE1-84B6-9E4A835D6338}" type="presParOf" srcId="{5A2F5DE8-22C2-40D1-9CE9-28DE89BCC6C4}" destId="{128624E0-6FDD-4B3E-9E37-F4C4045309E2}" srcOrd="4" destOrd="0" presId="urn:microsoft.com/office/officeart/2008/layout/VerticalCurvedList"/>
    <dgm:cxn modelId="{99AB9AFD-6845-4A78-9FCF-3340191AD731}" type="presParOf" srcId="{128624E0-6FDD-4B3E-9E37-F4C4045309E2}" destId="{CF6DC4DE-6D5B-48A6-BFD8-07506E984A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219434-65DF-4BAD-97A0-4A7DF1C655E9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AFD88E-3CD6-41A4-B4A7-4F7C2F50051D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69</a:t>
          </a:r>
          <a:endParaRPr lang="ru-RU" sz="3600" b="1" dirty="0" smtClean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информационных писем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аналитических справок с рекомендациями 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306BD7-F6E6-4C33-B6C9-465D9F9F334B}" type="parTrans" cxnId="{86A87930-B9AF-4A45-BF10-75B98EC5294D}">
      <dgm:prSet/>
      <dgm:spPr/>
      <dgm:t>
        <a:bodyPr/>
        <a:lstStyle/>
        <a:p>
          <a:endParaRPr lang="ru-RU"/>
        </a:p>
      </dgm:t>
    </dgm:pt>
    <dgm:pt modelId="{CF3BAAEA-ED12-4F0D-B031-8B9E9514D9EF}" type="sibTrans" cxnId="{86A87930-B9AF-4A45-BF10-75B98EC5294D}">
      <dgm:prSet/>
      <dgm:spPr/>
      <dgm:t>
        <a:bodyPr/>
        <a:lstStyle/>
        <a:p>
          <a:endParaRPr lang="ru-RU"/>
        </a:p>
      </dgm:t>
    </dgm:pt>
    <dgm:pt modelId="{29F8EA35-418A-4FD1-82E1-F68C2C699A86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</a:t>
          </a:r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МЗ РД</a:t>
          </a:r>
        </a:p>
        <a:p>
          <a:pPr algn="ctr"/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</a:t>
          </a:r>
          <a:r>
            <a: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39</a:t>
          </a:r>
          <a:endParaRPr lang="ru-RU" sz="28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C992B1-29F5-40C4-B26A-02B63A50D19D}" type="parTrans" cxnId="{F04EDA2E-EFA5-4CFF-823C-5EC503D165C1}">
      <dgm:prSet/>
      <dgm:spPr/>
      <dgm:t>
        <a:bodyPr/>
        <a:lstStyle/>
        <a:p>
          <a:endParaRPr lang="ru-RU"/>
        </a:p>
      </dgm:t>
    </dgm:pt>
    <dgm:pt modelId="{D6724FF2-6C3A-4AC3-9F24-D36A290CF4D8}" type="sibTrans" cxnId="{F04EDA2E-EFA5-4CFF-823C-5EC503D165C1}">
      <dgm:prSet/>
      <dgm:spPr/>
      <dgm:t>
        <a:bodyPr/>
        <a:lstStyle/>
        <a:p>
          <a:endParaRPr lang="ru-RU"/>
        </a:p>
      </dgm:t>
    </dgm:pt>
    <dgm:pt modelId="{F3A76BE5-41B2-495C-A5C9-69A2E5085C19}">
      <dgm:prSet phldrT="[Текст]" custT="1"/>
      <dgm:spPr/>
      <dgm:t>
        <a:bodyPr/>
        <a:lstStyle/>
        <a:p>
          <a:pPr algn="l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</a:t>
          </a:r>
        </a:p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</a:t>
          </a:r>
        </a:p>
        <a:p>
          <a:pPr algn="ctr"/>
          <a:r>
            <a: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18</a:t>
          </a:r>
          <a:endParaRPr lang="ru-RU" sz="28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FCF534-C884-44A5-88E3-EFD49DC86DE2}" type="parTrans" cxnId="{6FA1777E-A1AF-42DE-9583-2D9D2EDA781D}">
      <dgm:prSet/>
      <dgm:spPr/>
      <dgm:t>
        <a:bodyPr/>
        <a:lstStyle/>
        <a:p>
          <a:endParaRPr lang="ru-RU"/>
        </a:p>
      </dgm:t>
    </dgm:pt>
    <dgm:pt modelId="{EE0327F3-81E9-4739-8C82-A5CDB11D67A0}" type="sibTrans" cxnId="{6FA1777E-A1AF-42DE-9583-2D9D2EDA781D}">
      <dgm:prSet/>
      <dgm:spPr/>
      <dgm:t>
        <a:bodyPr/>
        <a:lstStyle/>
        <a:p>
          <a:endParaRPr lang="ru-RU"/>
        </a:p>
      </dgm:t>
    </dgm:pt>
    <dgm:pt modelId="{2E950D64-B1B6-4218-AD70-979D5514723B}">
      <dgm:prSet phldrT="[Текст]" custT="1"/>
      <dgm:spPr/>
      <dgm:t>
        <a:bodyPr/>
        <a:lstStyle/>
        <a:p>
          <a:pPr algn="l"/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</a:t>
          </a:r>
        </a:p>
        <a:p>
          <a:pPr algn="ctr"/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РОСЗДРАВНАДЗОР</a:t>
          </a:r>
        </a:p>
        <a:p>
          <a:pPr algn="ctr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</a:t>
          </a:r>
          <a:r>
            <a: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12</a:t>
          </a:r>
          <a:endParaRPr lang="ru-RU" sz="24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73F84A-9544-485B-A2CC-04C464AE5C39}" type="parTrans" cxnId="{6111409D-1145-4709-8C31-13C21EFEE53E}">
      <dgm:prSet/>
      <dgm:spPr/>
      <dgm:t>
        <a:bodyPr/>
        <a:lstStyle/>
        <a:p>
          <a:endParaRPr lang="ru-RU"/>
        </a:p>
      </dgm:t>
    </dgm:pt>
    <dgm:pt modelId="{7DFE2DA1-4318-415D-9BCE-59166B5598CD}" type="sibTrans" cxnId="{6111409D-1145-4709-8C31-13C21EFEE53E}">
      <dgm:prSet/>
      <dgm:spPr/>
      <dgm:t>
        <a:bodyPr/>
        <a:lstStyle/>
        <a:p>
          <a:endParaRPr lang="ru-RU"/>
        </a:p>
      </dgm:t>
    </dgm:pt>
    <dgm:pt modelId="{45A0D1D3-1680-4870-8518-9CE042225A99}" type="pres">
      <dgm:prSet presAssocID="{66219434-65DF-4BAD-97A0-4A7DF1C655E9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EFA6ED2-99E7-4DD9-8A56-5E542B737168}" type="pres">
      <dgm:prSet presAssocID="{3EAFD88E-3CD6-41A4-B4A7-4F7C2F50051D}" presName="Parent" presStyleLbl="node1" presStyleIdx="0" presStyleCnt="2" custScaleX="172321" custScaleY="175625" custLinFactNeighborX="-853" custLinFactNeighborY="-6176">
        <dgm:presLayoutVars>
          <dgm:chMax val="4"/>
          <dgm:chPref val="3"/>
        </dgm:presLayoutVars>
      </dgm:prSet>
      <dgm:spPr/>
      <dgm:t>
        <a:bodyPr/>
        <a:lstStyle/>
        <a:p>
          <a:endParaRPr lang="ru-RU"/>
        </a:p>
      </dgm:t>
    </dgm:pt>
    <dgm:pt modelId="{2C8FFD06-23F7-43F9-A169-F298767D748E}" type="pres">
      <dgm:prSet presAssocID="{29F8EA35-418A-4FD1-82E1-F68C2C699A86}" presName="Accent" presStyleLbl="node1" presStyleIdx="1" presStyleCnt="2" custLinFactNeighborX="9271" custLinFactNeighborY="-1842"/>
      <dgm:spPr>
        <a:solidFill>
          <a:srgbClr val="7030A0"/>
        </a:solidFill>
      </dgm:spPr>
    </dgm:pt>
    <dgm:pt modelId="{20D87CF7-3274-4963-96BB-FFD9B88681CF}" type="pres">
      <dgm:prSet presAssocID="{29F8EA35-418A-4FD1-82E1-F68C2C699A86}" presName="Image1" presStyleLbl="fgImgPlace1" presStyleIdx="0" presStyleCnt="3" custScaleX="291199" custScaleY="133633" custLinFactX="78073" custLinFactNeighborX="100000" custLinFactNeighborY="-2346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A30346F-79EB-48F1-91A1-027B29F2A162}" type="pres">
      <dgm:prSet presAssocID="{29F8EA35-418A-4FD1-82E1-F68C2C699A86}" presName="Child1" presStyleLbl="revTx" presStyleIdx="0" presStyleCnt="3" custScaleX="230329" custScaleY="1716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30536-15D3-406D-9A2D-9B2C7E601F63}" type="pres">
      <dgm:prSet presAssocID="{F3A76BE5-41B2-495C-A5C9-69A2E5085C19}" presName="Image2" presStyleCnt="0"/>
      <dgm:spPr/>
    </dgm:pt>
    <dgm:pt modelId="{797DC4AC-162F-4F86-B708-BCFF1B9A3F7C}" type="pres">
      <dgm:prSet presAssocID="{F3A76BE5-41B2-495C-A5C9-69A2E5085C19}" presName="Image" presStyleLbl="fgImgPlace1" presStyleIdx="1" presStyleCnt="3" custScaleX="286671" custScaleY="116709" custLinFactX="44384" custLinFactNeighborX="100000" custLinFactNeighborY="13227"/>
      <dgm:spPr>
        <a:solidFill>
          <a:srgbClr val="92D050"/>
        </a:solidFill>
      </dgm:spPr>
    </dgm:pt>
    <dgm:pt modelId="{FDEF040A-A253-4497-9557-812C4C54EAEA}" type="pres">
      <dgm:prSet presAssocID="{F3A76BE5-41B2-495C-A5C9-69A2E5085C19}" presName="Child2" presStyleLbl="revTx" presStyleIdx="1" presStyleCnt="3" custScaleX="245419" custScaleY="156534" custLinFactNeighborX="437" custLinFactNeighborY="-137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D1A69-940A-48F7-B5F3-606D5C49A4B2}" type="pres">
      <dgm:prSet presAssocID="{2E950D64-B1B6-4218-AD70-979D5514723B}" presName="Image3" presStyleCnt="0"/>
      <dgm:spPr/>
    </dgm:pt>
    <dgm:pt modelId="{F988EBF8-DEBA-4393-ACB9-7D170B206558}" type="pres">
      <dgm:prSet presAssocID="{2E950D64-B1B6-4218-AD70-979D5514723B}" presName="Image" presStyleLbl="fgImgPlace1" presStyleIdx="2" presStyleCnt="3" custScaleX="315536" custScaleY="118257" custLinFactX="61828" custLinFactNeighborX="100000" custLinFactNeighborY="21431"/>
      <dgm:spPr>
        <a:solidFill>
          <a:schemeClr val="accent6">
            <a:lumMod val="40000"/>
            <a:lumOff val="60000"/>
          </a:schemeClr>
        </a:solidFill>
      </dgm:spPr>
    </dgm:pt>
    <dgm:pt modelId="{62576259-9E44-4516-80BD-D02258911012}" type="pres">
      <dgm:prSet presAssocID="{2E950D64-B1B6-4218-AD70-979D5514723B}" presName="Child3" presStyleLbl="revTx" presStyleIdx="2" presStyleCnt="3" custScaleX="308979" custScaleY="638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1AA914-2709-40F3-8A8D-C12A9CE5F30E}" type="presOf" srcId="{66219434-65DF-4BAD-97A0-4A7DF1C655E9}" destId="{45A0D1D3-1680-4870-8518-9CE042225A99}" srcOrd="0" destOrd="0" presId="urn:microsoft.com/office/officeart/2011/layout/RadialPictureList"/>
    <dgm:cxn modelId="{86A87930-B9AF-4A45-BF10-75B98EC5294D}" srcId="{66219434-65DF-4BAD-97A0-4A7DF1C655E9}" destId="{3EAFD88E-3CD6-41A4-B4A7-4F7C2F50051D}" srcOrd="0" destOrd="0" parTransId="{7A306BD7-F6E6-4C33-B6C9-465D9F9F334B}" sibTransId="{CF3BAAEA-ED12-4F0D-B031-8B9E9514D9EF}"/>
    <dgm:cxn modelId="{6FA1777E-A1AF-42DE-9583-2D9D2EDA781D}" srcId="{3EAFD88E-3CD6-41A4-B4A7-4F7C2F50051D}" destId="{F3A76BE5-41B2-495C-A5C9-69A2E5085C19}" srcOrd="1" destOrd="0" parTransId="{16FCF534-C884-44A5-88E3-EFD49DC86DE2}" sibTransId="{EE0327F3-81E9-4739-8C82-A5CDB11D67A0}"/>
    <dgm:cxn modelId="{B54974A3-5072-4D41-9350-D5BAC899FD3D}" type="presOf" srcId="{2E950D64-B1B6-4218-AD70-979D5514723B}" destId="{62576259-9E44-4516-80BD-D02258911012}" srcOrd="0" destOrd="0" presId="urn:microsoft.com/office/officeart/2011/layout/RadialPictureList"/>
    <dgm:cxn modelId="{5F186A10-40FA-408E-A7D5-C06D24D81FB3}" type="presOf" srcId="{F3A76BE5-41B2-495C-A5C9-69A2E5085C19}" destId="{FDEF040A-A253-4497-9557-812C4C54EAEA}" srcOrd="0" destOrd="0" presId="urn:microsoft.com/office/officeart/2011/layout/RadialPictureList"/>
    <dgm:cxn modelId="{F35CF48A-71A2-46F7-9107-AF5BBCE35C07}" type="presOf" srcId="{29F8EA35-418A-4FD1-82E1-F68C2C699A86}" destId="{DA30346F-79EB-48F1-91A1-027B29F2A162}" srcOrd="0" destOrd="0" presId="urn:microsoft.com/office/officeart/2011/layout/RadialPictureList"/>
    <dgm:cxn modelId="{3E281578-5D67-4FD3-A989-19DEB78B0B8C}" type="presOf" srcId="{3EAFD88E-3CD6-41A4-B4A7-4F7C2F50051D}" destId="{4EFA6ED2-99E7-4DD9-8A56-5E542B737168}" srcOrd="0" destOrd="0" presId="urn:microsoft.com/office/officeart/2011/layout/RadialPictureList"/>
    <dgm:cxn modelId="{F04EDA2E-EFA5-4CFF-823C-5EC503D165C1}" srcId="{3EAFD88E-3CD6-41A4-B4A7-4F7C2F50051D}" destId="{29F8EA35-418A-4FD1-82E1-F68C2C699A86}" srcOrd="0" destOrd="0" parTransId="{E6C992B1-29F5-40C4-B26A-02B63A50D19D}" sibTransId="{D6724FF2-6C3A-4AC3-9F24-D36A290CF4D8}"/>
    <dgm:cxn modelId="{6111409D-1145-4709-8C31-13C21EFEE53E}" srcId="{3EAFD88E-3CD6-41A4-B4A7-4F7C2F50051D}" destId="{2E950D64-B1B6-4218-AD70-979D5514723B}" srcOrd="2" destOrd="0" parTransId="{0F73F84A-9544-485B-A2CC-04C464AE5C39}" sibTransId="{7DFE2DA1-4318-415D-9BCE-59166B5598CD}"/>
    <dgm:cxn modelId="{E4682EC3-EC83-4CDB-9148-695FC3A1DA27}" type="presParOf" srcId="{45A0D1D3-1680-4870-8518-9CE042225A99}" destId="{4EFA6ED2-99E7-4DD9-8A56-5E542B737168}" srcOrd="0" destOrd="0" presId="urn:microsoft.com/office/officeart/2011/layout/RadialPictureList"/>
    <dgm:cxn modelId="{568C4222-03CF-4A6B-A042-CD9AC89C9AA1}" type="presParOf" srcId="{45A0D1D3-1680-4870-8518-9CE042225A99}" destId="{2C8FFD06-23F7-43F9-A169-F298767D748E}" srcOrd="1" destOrd="0" presId="urn:microsoft.com/office/officeart/2011/layout/RadialPictureList"/>
    <dgm:cxn modelId="{92791A01-745C-4BC0-9A0E-AB6A298AFEBD}" type="presParOf" srcId="{45A0D1D3-1680-4870-8518-9CE042225A99}" destId="{20D87CF7-3274-4963-96BB-FFD9B88681CF}" srcOrd="2" destOrd="0" presId="urn:microsoft.com/office/officeart/2011/layout/RadialPictureList"/>
    <dgm:cxn modelId="{62512CA0-3E25-4ECE-BDF9-3E2AAE98C59C}" type="presParOf" srcId="{45A0D1D3-1680-4870-8518-9CE042225A99}" destId="{DA30346F-79EB-48F1-91A1-027B29F2A162}" srcOrd="3" destOrd="0" presId="urn:microsoft.com/office/officeart/2011/layout/RadialPictureList"/>
    <dgm:cxn modelId="{31C9B080-107B-4A86-ADD5-A12751F8EA0A}" type="presParOf" srcId="{45A0D1D3-1680-4870-8518-9CE042225A99}" destId="{F7E30536-15D3-406D-9A2D-9B2C7E601F63}" srcOrd="4" destOrd="0" presId="urn:microsoft.com/office/officeart/2011/layout/RadialPictureList"/>
    <dgm:cxn modelId="{F91B54B8-9E40-4C25-9B75-50DA6D9CCBB7}" type="presParOf" srcId="{F7E30536-15D3-406D-9A2D-9B2C7E601F63}" destId="{797DC4AC-162F-4F86-B708-BCFF1B9A3F7C}" srcOrd="0" destOrd="0" presId="urn:microsoft.com/office/officeart/2011/layout/RadialPictureList"/>
    <dgm:cxn modelId="{882B031F-F2AB-4B18-AB92-DCD4B2E291CE}" type="presParOf" srcId="{45A0D1D3-1680-4870-8518-9CE042225A99}" destId="{FDEF040A-A253-4497-9557-812C4C54EAEA}" srcOrd="5" destOrd="0" presId="urn:microsoft.com/office/officeart/2011/layout/RadialPictureList"/>
    <dgm:cxn modelId="{CF1649DF-CB54-4117-9C7A-6138C2FADA1E}" type="presParOf" srcId="{45A0D1D3-1680-4870-8518-9CE042225A99}" destId="{33AD1A69-940A-48F7-B5F3-606D5C49A4B2}" srcOrd="6" destOrd="0" presId="urn:microsoft.com/office/officeart/2011/layout/RadialPictureList"/>
    <dgm:cxn modelId="{8A796D53-0019-40D4-93CB-06A5ACFA5517}" type="presParOf" srcId="{33AD1A69-940A-48F7-B5F3-606D5C49A4B2}" destId="{F988EBF8-DEBA-4393-ACB9-7D170B206558}" srcOrd="0" destOrd="0" presId="urn:microsoft.com/office/officeart/2011/layout/RadialPictureList"/>
    <dgm:cxn modelId="{7AC46F36-05C1-470F-9C30-B1F8D8AA24E7}" type="presParOf" srcId="{45A0D1D3-1680-4870-8518-9CE042225A99}" destId="{62576259-9E44-4516-80BD-D02258911012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B0734D-3C24-4908-A027-E4CDD6AC84A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7178E0-035A-417F-9A53-EBCF54760850}">
      <dgm:prSet phldrT="[Текст]" custT="1"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Отсутствие</a:t>
          </a:r>
        </a:p>
        <a:p>
          <a:r>
            <a: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в РИР ежедневных сведений о свободных койках, выданных направлениях и госпитализированных лицах</a:t>
          </a:r>
          <a:endParaRPr lang="ru-RU" sz="16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04E595-8E6C-4DD4-8378-EC7330A69741}" type="parTrans" cxnId="{F7BA617E-A346-46B1-947F-FF147DBF0725}">
      <dgm:prSet/>
      <dgm:spPr/>
      <dgm:t>
        <a:bodyPr/>
        <a:lstStyle/>
        <a:p>
          <a:endParaRPr lang="ru-RU"/>
        </a:p>
      </dgm:t>
    </dgm:pt>
    <dgm:pt modelId="{0F32B63A-5494-4EF8-B0DD-A33B8A91855A}" type="sibTrans" cxnId="{F7BA617E-A346-46B1-947F-FF147DBF0725}">
      <dgm:prSet/>
      <dgm:spPr/>
      <dgm:t>
        <a:bodyPr/>
        <a:lstStyle/>
        <a:p>
          <a:endParaRPr lang="ru-RU"/>
        </a:p>
      </dgm:t>
    </dgm:pt>
    <dgm:pt modelId="{20A38014-F3C7-414B-BF7D-51C6CA93E638}">
      <dgm:prSet phldrT="[Текст]" custT="1"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Отсутствие </a:t>
          </a:r>
        </a:p>
        <a:p>
          <a:r>
            <a: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 РИР полных и актуальных списков лиц, подлежащих профилактическим  мероприятиям</a:t>
          </a:r>
          <a:endParaRPr lang="ru-RU" sz="16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3F60ED-97AD-4EA5-B86D-204A82494574}" type="parTrans" cxnId="{39661169-90EA-4C94-BC20-9ACB096C2DF7}">
      <dgm:prSet/>
      <dgm:spPr/>
      <dgm:t>
        <a:bodyPr/>
        <a:lstStyle/>
        <a:p>
          <a:endParaRPr lang="ru-RU"/>
        </a:p>
      </dgm:t>
    </dgm:pt>
    <dgm:pt modelId="{C7DFFB01-EC61-42E2-B19D-482BAA50FBCD}" type="sibTrans" cxnId="{39661169-90EA-4C94-BC20-9ACB096C2DF7}">
      <dgm:prSet/>
      <dgm:spPr/>
      <dgm:t>
        <a:bodyPr/>
        <a:lstStyle/>
        <a:p>
          <a:endParaRPr lang="ru-RU"/>
        </a:p>
      </dgm:t>
    </dgm:pt>
    <dgm:pt modelId="{EC86D2FF-44AB-428C-88F1-35E62BD27B70}">
      <dgm:prSet phldrT="[Текст]" custT="1"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Отсутствие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в РИР  полных и актуальных списков лиц, взятых под диспансерное наблюдение с указанием запланированной даты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диспансерного приема</a:t>
          </a:r>
          <a:endParaRPr lang="ru-RU" sz="16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9B5062-EF9E-4413-A3B5-AB8B2A5F1A5F}" type="parTrans" cxnId="{26E3B859-9564-4330-9C5E-31DE1A2F7D80}">
      <dgm:prSet/>
      <dgm:spPr/>
      <dgm:t>
        <a:bodyPr/>
        <a:lstStyle/>
        <a:p>
          <a:endParaRPr lang="ru-RU"/>
        </a:p>
      </dgm:t>
    </dgm:pt>
    <dgm:pt modelId="{13B28F12-F760-4F1B-AEAF-B05EBFFF1890}" type="sibTrans" cxnId="{26E3B859-9564-4330-9C5E-31DE1A2F7D80}">
      <dgm:prSet/>
      <dgm:spPr/>
      <dgm:t>
        <a:bodyPr/>
        <a:lstStyle/>
        <a:p>
          <a:endParaRPr lang="ru-RU"/>
        </a:p>
      </dgm:t>
    </dgm:pt>
    <dgm:pt modelId="{4F4A5DA9-F669-4FA1-94DD-4BF776D50EBB}">
      <dgm:prSet phldrT="[Текст]" custT="1"/>
      <dgm:spPr>
        <a:gradFill flip="none" rotWithShape="0">
          <a:gsLst>
            <a:gs pos="0">
              <a:schemeClr val="accent1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1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1">
                <a:lumMod val="40000"/>
                <a:lumOff val="6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Отсутствие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в медицинских организациях уполномоченных лиц для оперативного взаимодействия  с ТФОМС и СМО при рассмотрении обращений граждан</a:t>
          </a:r>
          <a:endParaRPr lang="ru-RU" sz="16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70112A-6917-4E79-A675-3A458BDA674A}" type="parTrans" cxnId="{D3FD76C5-ACEF-4BC7-892F-CDF12E45A731}">
      <dgm:prSet/>
      <dgm:spPr/>
      <dgm:t>
        <a:bodyPr/>
        <a:lstStyle/>
        <a:p>
          <a:endParaRPr lang="ru-RU"/>
        </a:p>
      </dgm:t>
    </dgm:pt>
    <dgm:pt modelId="{7C7DF8C2-7700-4F41-9849-EE316071E3AF}" type="sibTrans" cxnId="{D3FD76C5-ACEF-4BC7-892F-CDF12E45A731}">
      <dgm:prSet/>
      <dgm:spPr/>
      <dgm:t>
        <a:bodyPr/>
        <a:lstStyle/>
        <a:p>
          <a:endParaRPr lang="ru-RU"/>
        </a:p>
      </dgm:t>
    </dgm:pt>
    <dgm:pt modelId="{E40A8DDD-1ADC-4DE9-A02E-BB8FFEA80824}">
      <dgm:prSet phldrT="[Текст]" custT="1"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Отсутствие </a:t>
          </a:r>
        </a:p>
        <a:p>
          <a:r>
            <a: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интеграции информационных систем ТФОМС и МЗ РД </a:t>
          </a:r>
          <a:endParaRPr lang="ru-RU" sz="16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C5AFF5-026E-4E3D-8364-D996F024B020}" type="parTrans" cxnId="{6E14B3B8-25FC-48EC-9B01-CB121E9204C1}">
      <dgm:prSet/>
      <dgm:spPr/>
      <dgm:t>
        <a:bodyPr/>
        <a:lstStyle/>
        <a:p>
          <a:endParaRPr lang="ru-RU"/>
        </a:p>
      </dgm:t>
    </dgm:pt>
    <dgm:pt modelId="{98D96651-9B6B-43E9-9AD6-26EEC2B8E4AD}" type="sibTrans" cxnId="{6E14B3B8-25FC-48EC-9B01-CB121E9204C1}">
      <dgm:prSet/>
      <dgm:spPr/>
      <dgm:t>
        <a:bodyPr/>
        <a:lstStyle/>
        <a:p>
          <a:endParaRPr lang="ru-RU"/>
        </a:p>
      </dgm:t>
    </dgm:pt>
    <dgm:pt modelId="{1F61E4AA-E338-4796-9783-88D63CC573FB}">
      <dgm:prSet phldrT="[Текст]" custT="1"/>
      <dgm:spPr>
        <a:gradFill flip="none" rotWithShape="0">
          <a:gsLst>
            <a:gs pos="0">
              <a:schemeClr val="accent1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1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1">
                <a:lumMod val="40000"/>
                <a:lumOff val="6000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Отсутствие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актуальных телефонных номеров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застрахованных лиц</a:t>
          </a:r>
          <a:endParaRPr lang="ru-RU" sz="16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7D111E-4F7D-4304-AAE6-45141ECD98BB}" type="parTrans" cxnId="{FE49DC6E-EA12-4F3B-898C-64C3B8D7DA3F}">
      <dgm:prSet/>
      <dgm:spPr/>
      <dgm:t>
        <a:bodyPr/>
        <a:lstStyle/>
        <a:p>
          <a:endParaRPr lang="ru-RU"/>
        </a:p>
      </dgm:t>
    </dgm:pt>
    <dgm:pt modelId="{E5697D49-2E89-4C7D-9D2B-35AD96A8FC69}" type="sibTrans" cxnId="{FE49DC6E-EA12-4F3B-898C-64C3B8D7DA3F}">
      <dgm:prSet/>
      <dgm:spPr/>
      <dgm:t>
        <a:bodyPr/>
        <a:lstStyle/>
        <a:p>
          <a:endParaRPr lang="ru-RU"/>
        </a:p>
      </dgm:t>
    </dgm:pt>
    <dgm:pt modelId="{3A98D759-D113-4F2B-9DC2-A3CA3022F887}" type="pres">
      <dgm:prSet presAssocID="{07B0734D-3C24-4908-A027-E4CDD6AC84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88FD9B-31DE-4497-ADB2-69575993C9C9}" type="pres">
      <dgm:prSet presAssocID="{A67178E0-035A-417F-9A53-EBCF54760850}" presName="node" presStyleLbl="node1" presStyleIdx="0" presStyleCnt="6" custScaleY="120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770C3-EBD6-4E40-A197-ED4BC9829FF2}" type="pres">
      <dgm:prSet presAssocID="{0F32B63A-5494-4EF8-B0DD-A33B8A91855A}" presName="sibTrans" presStyleCnt="0"/>
      <dgm:spPr/>
    </dgm:pt>
    <dgm:pt modelId="{CEE04EEE-7C01-4CB7-B847-792B5B9D970C}" type="pres">
      <dgm:prSet presAssocID="{20A38014-F3C7-414B-BF7D-51C6CA93E638}" presName="node" presStyleLbl="node1" presStyleIdx="1" presStyleCnt="6" custScaleY="120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76751-9F5A-48AE-A1DC-836D0962197B}" type="pres">
      <dgm:prSet presAssocID="{C7DFFB01-EC61-42E2-B19D-482BAA50FBCD}" presName="sibTrans" presStyleCnt="0"/>
      <dgm:spPr/>
    </dgm:pt>
    <dgm:pt modelId="{A2AAC2EE-C927-4783-B400-17BA145E256E}" type="pres">
      <dgm:prSet presAssocID="{EC86D2FF-44AB-428C-88F1-35E62BD27B70}" presName="node" presStyleLbl="node1" presStyleIdx="2" presStyleCnt="6" custScaleX="99633" custScaleY="153673" custLinFactNeighborX="-706" custLinFactNeighborY="17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B175E-0F9D-432D-89F5-B7D34899DAD8}" type="pres">
      <dgm:prSet presAssocID="{13B28F12-F760-4F1B-AEAF-B05EBFFF1890}" presName="sibTrans" presStyleCnt="0"/>
      <dgm:spPr/>
    </dgm:pt>
    <dgm:pt modelId="{69D40833-46DB-4DC7-83FA-520F1AD1C367}" type="pres">
      <dgm:prSet presAssocID="{4F4A5DA9-F669-4FA1-94DD-4BF776D50EBB}" presName="node" presStyleLbl="node1" presStyleIdx="3" presStyleCnt="6" custScaleY="163293" custLinFactNeighborX="-55000" custLinFactNeighborY="-4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10E48-E39E-4B1F-AF9E-8E1C4CE4B2F9}" type="pres">
      <dgm:prSet presAssocID="{7C7DF8C2-7700-4F41-9849-EE316071E3AF}" presName="sibTrans" presStyleCnt="0"/>
      <dgm:spPr/>
    </dgm:pt>
    <dgm:pt modelId="{928DF54A-CF67-46E3-B658-F59B2C0C7A8E}" type="pres">
      <dgm:prSet presAssocID="{E40A8DDD-1ADC-4DE9-A02E-BB8FFEA80824}" presName="node" presStyleLbl="node1" presStyleIdx="4" presStyleCnt="6" custScaleY="83176" custLinFactNeighborX="1560" custLinFactNeighborY="-44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34993-DFAD-44EF-B442-314335E460E6}" type="pres">
      <dgm:prSet presAssocID="{98D96651-9B6B-43E9-9AD6-26EEC2B8E4AD}" presName="sibTrans" presStyleCnt="0"/>
      <dgm:spPr/>
    </dgm:pt>
    <dgm:pt modelId="{A7395820-5178-4333-9EBD-7230D92B6DF3}" type="pres">
      <dgm:prSet presAssocID="{1F61E4AA-E338-4796-9783-88D63CC573FB}" presName="node" presStyleLbl="node1" presStyleIdx="5" presStyleCnt="6" custScaleY="73398" custLinFactX="-8440" custLinFactNeighborX="-100000" custLinFactNeighborY="39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0A66D6-5C56-476B-B3AE-468F9EA6C8FE}" type="presOf" srcId="{1F61E4AA-E338-4796-9783-88D63CC573FB}" destId="{A7395820-5178-4333-9EBD-7230D92B6DF3}" srcOrd="0" destOrd="0" presId="urn:microsoft.com/office/officeart/2005/8/layout/default"/>
    <dgm:cxn modelId="{05B1296E-A002-4D4B-8D07-3D6B1D625A2B}" type="presOf" srcId="{07B0734D-3C24-4908-A027-E4CDD6AC84A3}" destId="{3A98D759-D113-4F2B-9DC2-A3CA3022F887}" srcOrd="0" destOrd="0" presId="urn:microsoft.com/office/officeart/2005/8/layout/default"/>
    <dgm:cxn modelId="{3F962248-422D-40FD-B2E5-5541DD6A67FB}" type="presOf" srcId="{A67178E0-035A-417F-9A53-EBCF54760850}" destId="{5B88FD9B-31DE-4497-ADB2-69575993C9C9}" srcOrd="0" destOrd="0" presId="urn:microsoft.com/office/officeart/2005/8/layout/default"/>
    <dgm:cxn modelId="{6E14B3B8-25FC-48EC-9B01-CB121E9204C1}" srcId="{07B0734D-3C24-4908-A027-E4CDD6AC84A3}" destId="{E40A8DDD-1ADC-4DE9-A02E-BB8FFEA80824}" srcOrd="4" destOrd="0" parTransId="{EAC5AFF5-026E-4E3D-8364-D996F024B020}" sibTransId="{98D96651-9B6B-43E9-9AD6-26EEC2B8E4AD}"/>
    <dgm:cxn modelId="{D3FD76C5-ACEF-4BC7-892F-CDF12E45A731}" srcId="{07B0734D-3C24-4908-A027-E4CDD6AC84A3}" destId="{4F4A5DA9-F669-4FA1-94DD-4BF776D50EBB}" srcOrd="3" destOrd="0" parTransId="{9D70112A-6917-4E79-A675-3A458BDA674A}" sibTransId="{7C7DF8C2-7700-4F41-9849-EE316071E3AF}"/>
    <dgm:cxn modelId="{27AA144B-519F-442C-9EFA-30D22E575565}" type="presOf" srcId="{EC86D2FF-44AB-428C-88F1-35E62BD27B70}" destId="{A2AAC2EE-C927-4783-B400-17BA145E256E}" srcOrd="0" destOrd="0" presId="urn:microsoft.com/office/officeart/2005/8/layout/default"/>
    <dgm:cxn modelId="{39661169-90EA-4C94-BC20-9ACB096C2DF7}" srcId="{07B0734D-3C24-4908-A027-E4CDD6AC84A3}" destId="{20A38014-F3C7-414B-BF7D-51C6CA93E638}" srcOrd="1" destOrd="0" parTransId="{513F60ED-97AD-4EA5-B86D-204A82494574}" sibTransId="{C7DFFB01-EC61-42E2-B19D-482BAA50FBCD}"/>
    <dgm:cxn modelId="{26E3B859-9564-4330-9C5E-31DE1A2F7D80}" srcId="{07B0734D-3C24-4908-A027-E4CDD6AC84A3}" destId="{EC86D2FF-44AB-428C-88F1-35E62BD27B70}" srcOrd="2" destOrd="0" parTransId="{769B5062-EF9E-4413-A3B5-AB8B2A5F1A5F}" sibTransId="{13B28F12-F760-4F1B-AEAF-B05EBFFF1890}"/>
    <dgm:cxn modelId="{3F8ADB1F-0CB9-4850-8468-A5B84D2AA259}" type="presOf" srcId="{E40A8DDD-1ADC-4DE9-A02E-BB8FFEA80824}" destId="{928DF54A-CF67-46E3-B658-F59B2C0C7A8E}" srcOrd="0" destOrd="0" presId="urn:microsoft.com/office/officeart/2005/8/layout/default"/>
    <dgm:cxn modelId="{CE9C42C7-624F-45D5-933D-A6D7BEB8A718}" type="presOf" srcId="{4F4A5DA9-F669-4FA1-94DD-4BF776D50EBB}" destId="{69D40833-46DB-4DC7-83FA-520F1AD1C367}" srcOrd="0" destOrd="0" presId="urn:microsoft.com/office/officeart/2005/8/layout/default"/>
    <dgm:cxn modelId="{F7BA617E-A346-46B1-947F-FF147DBF0725}" srcId="{07B0734D-3C24-4908-A027-E4CDD6AC84A3}" destId="{A67178E0-035A-417F-9A53-EBCF54760850}" srcOrd="0" destOrd="0" parTransId="{E204E595-8E6C-4DD4-8378-EC7330A69741}" sibTransId="{0F32B63A-5494-4EF8-B0DD-A33B8A91855A}"/>
    <dgm:cxn modelId="{FE49DC6E-EA12-4F3B-898C-64C3B8D7DA3F}" srcId="{07B0734D-3C24-4908-A027-E4CDD6AC84A3}" destId="{1F61E4AA-E338-4796-9783-88D63CC573FB}" srcOrd="5" destOrd="0" parTransId="{A47D111E-4F7D-4304-AAE6-45141ECD98BB}" sibTransId="{E5697D49-2E89-4C7D-9D2B-35AD96A8FC69}"/>
    <dgm:cxn modelId="{6F0385EC-80A3-4DEF-96DB-E9587441AD55}" type="presOf" srcId="{20A38014-F3C7-414B-BF7D-51C6CA93E638}" destId="{CEE04EEE-7C01-4CB7-B847-792B5B9D970C}" srcOrd="0" destOrd="0" presId="urn:microsoft.com/office/officeart/2005/8/layout/default"/>
    <dgm:cxn modelId="{AFF6CAB2-FEA5-4D0B-8D46-2F2F350534CF}" type="presParOf" srcId="{3A98D759-D113-4F2B-9DC2-A3CA3022F887}" destId="{5B88FD9B-31DE-4497-ADB2-69575993C9C9}" srcOrd="0" destOrd="0" presId="urn:microsoft.com/office/officeart/2005/8/layout/default"/>
    <dgm:cxn modelId="{769C1408-4627-42BF-B5D3-7EA4D8712005}" type="presParOf" srcId="{3A98D759-D113-4F2B-9DC2-A3CA3022F887}" destId="{064770C3-EBD6-4E40-A197-ED4BC9829FF2}" srcOrd="1" destOrd="0" presId="urn:microsoft.com/office/officeart/2005/8/layout/default"/>
    <dgm:cxn modelId="{A72EF8AA-1279-43C2-A8D4-81E8AB55BA13}" type="presParOf" srcId="{3A98D759-D113-4F2B-9DC2-A3CA3022F887}" destId="{CEE04EEE-7C01-4CB7-B847-792B5B9D970C}" srcOrd="2" destOrd="0" presId="urn:microsoft.com/office/officeart/2005/8/layout/default"/>
    <dgm:cxn modelId="{97460DA5-4894-4463-96E8-E3095294DF8F}" type="presParOf" srcId="{3A98D759-D113-4F2B-9DC2-A3CA3022F887}" destId="{BB076751-9F5A-48AE-A1DC-836D0962197B}" srcOrd="3" destOrd="0" presId="urn:microsoft.com/office/officeart/2005/8/layout/default"/>
    <dgm:cxn modelId="{85DBC8C5-B8B1-4B3E-A2A0-CE2F72D334F5}" type="presParOf" srcId="{3A98D759-D113-4F2B-9DC2-A3CA3022F887}" destId="{A2AAC2EE-C927-4783-B400-17BA145E256E}" srcOrd="4" destOrd="0" presId="urn:microsoft.com/office/officeart/2005/8/layout/default"/>
    <dgm:cxn modelId="{BDF8815F-D4B2-4109-A34F-D48CC8DE92C1}" type="presParOf" srcId="{3A98D759-D113-4F2B-9DC2-A3CA3022F887}" destId="{028B175E-0F9D-432D-89F5-B7D34899DAD8}" srcOrd="5" destOrd="0" presId="urn:microsoft.com/office/officeart/2005/8/layout/default"/>
    <dgm:cxn modelId="{7140E2F0-B318-4AA0-9FEE-ED2940B1E0C0}" type="presParOf" srcId="{3A98D759-D113-4F2B-9DC2-A3CA3022F887}" destId="{69D40833-46DB-4DC7-83FA-520F1AD1C367}" srcOrd="6" destOrd="0" presId="urn:microsoft.com/office/officeart/2005/8/layout/default"/>
    <dgm:cxn modelId="{8D851DF2-70B9-4184-BE19-1AA08AA347D6}" type="presParOf" srcId="{3A98D759-D113-4F2B-9DC2-A3CA3022F887}" destId="{DC910E48-E39E-4B1F-AF9E-8E1C4CE4B2F9}" srcOrd="7" destOrd="0" presId="urn:microsoft.com/office/officeart/2005/8/layout/default"/>
    <dgm:cxn modelId="{B046E1DC-6109-4FB7-9A9E-246569C1BF15}" type="presParOf" srcId="{3A98D759-D113-4F2B-9DC2-A3CA3022F887}" destId="{928DF54A-CF67-46E3-B658-F59B2C0C7A8E}" srcOrd="8" destOrd="0" presId="urn:microsoft.com/office/officeart/2005/8/layout/default"/>
    <dgm:cxn modelId="{73C56286-3EC5-4E57-993E-E731A6CA4DBA}" type="presParOf" srcId="{3A98D759-D113-4F2B-9DC2-A3CA3022F887}" destId="{24434993-DFAD-44EF-B442-314335E460E6}" srcOrd="9" destOrd="0" presId="urn:microsoft.com/office/officeart/2005/8/layout/default"/>
    <dgm:cxn modelId="{CEE2BAE1-40D8-4EB4-9333-A67A455442DC}" type="presParOf" srcId="{3A98D759-D113-4F2B-9DC2-A3CA3022F887}" destId="{A7395820-5178-4333-9EBD-7230D92B6DF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8A4717-E0BE-427A-933E-4AEFB23DAFA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DFEBC1-7969-4C9A-96D6-590B15E3EFE6}">
      <dgm:prSet phldrT="[Текст]" custT="1"/>
      <dgm:spPr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и разработка предложений и мероприятий, направленных на обеспечение доступности и повышения качества медицинской помощи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A7F86E-CA58-418E-92A7-E803C52A7083}" type="parTrans" cxnId="{15587024-9089-4698-B1EF-E97DCDBB7962}">
      <dgm:prSet/>
      <dgm:spPr/>
      <dgm:t>
        <a:bodyPr/>
        <a:lstStyle/>
        <a:p>
          <a:endParaRPr lang="ru-RU"/>
        </a:p>
      </dgm:t>
    </dgm:pt>
    <dgm:pt modelId="{C034BD8E-BEDB-4C61-BAD3-2D24BC5B1668}" type="sibTrans" cxnId="{15587024-9089-4698-B1EF-E97DCDBB7962}">
      <dgm:prSet/>
      <dgm:spPr/>
      <dgm:t>
        <a:bodyPr/>
        <a:lstStyle/>
        <a:p>
          <a:endParaRPr lang="ru-RU"/>
        </a:p>
      </dgm:t>
    </dgm:pt>
    <dgm:pt modelId="{C6193A95-C07E-46DF-AD30-F5C4E38CF896}">
      <dgm:prSet phldrT="[Текст]" custT="1"/>
      <dgm:spPr>
        <a:gradFill flip="none" rotWithShape="1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Расширение форм и методов работы по индивидуальному и публичному информированию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F98ADB-EC28-4411-B71D-84D023839757}" type="parTrans" cxnId="{8889F243-5031-417B-950E-955FFE0C1F6B}">
      <dgm:prSet/>
      <dgm:spPr/>
      <dgm:t>
        <a:bodyPr/>
        <a:lstStyle/>
        <a:p>
          <a:endParaRPr lang="ru-RU"/>
        </a:p>
      </dgm:t>
    </dgm:pt>
    <dgm:pt modelId="{EEBBE29F-15AD-44B1-87B0-48A92E505890}" type="sibTrans" cxnId="{8889F243-5031-417B-950E-955FFE0C1F6B}">
      <dgm:prSet/>
      <dgm:spPr/>
      <dgm:t>
        <a:bodyPr/>
        <a:lstStyle/>
        <a:p>
          <a:endParaRPr lang="ru-RU"/>
        </a:p>
      </dgm:t>
    </dgm:pt>
    <dgm:pt modelId="{4B24EF58-11AE-4F1F-8A9F-020E7FA81F81}">
      <dgm:prSet phldrT="[Текст]" custT="1"/>
      <dgm:spPr>
        <a:gradFill flip="none" rotWithShape="0">
          <a:gsLst>
            <a:gs pos="0">
              <a:schemeClr val="accent6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6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6">
                <a:lumMod val="40000"/>
                <a:lumOff val="6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Наладить коммуникации с пациентами через пациентские организации  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FCF301-BE9E-457B-808E-CE3FA523D060}" type="parTrans" cxnId="{178A8659-1B8B-4FD4-8B39-9D94C8C7AE43}">
      <dgm:prSet/>
      <dgm:spPr/>
      <dgm:t>
        <a:bodyPr/>
        <a:lstStyle/>
        <a:p>
          <a:endParaRPr lang="ru-RU"/>
        </a:p>
      </dgm:t>
    </dgm:pt>
    <dgm:pt modelId="{BC600613-31B6-4D65-812F-D4495F606060}" type="sibTrans" cxnId="{178A8659-1B8B-4FD4-8B39-9D94C8C7AE43}">
      <dgm:prSet/>
      <dgm:spPr/>
      <dgm:t>
        <a:bodyPr/>
        <a:lstStyle/>
        <a:p>
          <a:endParaRPr lang="ru-RU"/>
        </a:p>
      </dgm:t>
    </dgm:pt>
    <dgm:pt modelId="{70C30D80-ED1B-468E-95C4-F58DF47BD34C}">
      <dgm:prSet phldrT="[Текст]" custT="1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Обеспечить совместную работу страховых представителей, медицинских организаций для совместной информационной работы, популяризации национального проекта «Здравоохранение» 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232918-74D3-4D79-A840-21B87BF259C6}" type="parTrans" cxnId="{A093309B-F369-4BAF-B7C8-C4202FF74D02}">
      <dgm:prSet/>
      <dgm:spPr/>
      <dgm:t>
        <a:bodyPr/>
        <a:lstStyle/>
        <a:p>
          <a:endParaRPr lang="ru-RU"/>
        </a:p>
      </dgm:t>
    </dgm:pt>
    <dgm:pt modelId="{40DB5016-BCC5-4847-BAEC-9F7F9246DE5A}" type="sibTrans" cxnId="{A093309B-F369-4BAF-B7C8-C4202FF74D02}">
      <dgm:prSet/>
      <dgm:spPr/>
      <dgm:t>
        <a:bodyPr/>
        <a:lstStyle/>
        <a:p>
          <a:endParaRPr lang="ru-RU"/>
        </a:p>
      </dgm:t>
    </dgm:pt>
    <dgm:pt modelId="{CDA206F5-C9E0-4A27-9DB2-B33ACC1DD2F2}">
      <dgm:prSet phldrT="[Текст]" custT="1"/>
      <dgm:spPr>
        <a:gradFill flip="none" rotWithShape="1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Осуществлять эффективный контроль качества и доступности медицинской помощи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267BBA-1DFB-4E4A-85E1-732D3FCCE1B2}" type="parTrans" cxnId="{553C4363-751E-4312-BFA7-EDCC4024B750}">
      <dgm:prSet/>
      <dgm:spPr/>
      <dgm:t>
        <a:bodyPr/>
        <a:lstStyle/>
        <a:p>
          <a:endParaRPr lang="ru-RU"/>
        </a:p>
      </dgm:t>
    </dgm:pt>
    <dgm:pt modelId="{A41289CD-A8A8-493B-AADB-84B5A86FB041}" type="sibTrans" cxnId="{553C4363-751E-4312-BFA7-EDCC4024B750}">
      <dgm:prSet/>
      <dgm:spPr/>
      <dgm:t>
        <a:bodyPr/>
        <a:lstStyle/>
        <a:p>
          <a:endParaRPr lang="ru-RU"/>
        </a:p>
      </dgm:t>
    </dgm:pt>
    <dgm:pt modelId="{C4C087AB-448C-4367-B187-83CD3868AD4C}">
      <dgm:prSet phldrT="[Текст]" custT="1"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Совершенствование системы контроля за своевременностью госпитализации через единый информационный ресурс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EB74BB-E6D4-4E6A-BFD4-BDD4972D4562}" type="parTrans" cxnId="{B078B03C-38F8-4164-97A7-4B630124FB0F}">
      <dgm:prSet/>
      <dgm:spPr/>
      <dgm:t>
        <a:bodyPr/>
        <a:lstStyle/>
        <a:p>
          <a:endParaRPr lang="ru-RU"/>
        </a:p>
      </dgm:t>
    </dgm:pt>
    <dgm:pt modelId="{CB074158-349E-4656-B9B4-65683D4B5BD6}" type="sibTrans" cxnId="{B078B03C-38F8-4164-97A7-4B630124FB0F}">
      <dgm:prSet/>
      <dgm:spPr/>
      <dgm:t>
        <a:bodyPr/>
        <a:lstStyle/>
        <a:p>
          <a:endParaRPr lang="ru-RU"/>
        </a:p>
      </dgm:t>
    </dgm:pt>
    <dgm:pt modelId="{55E278B6-5DB5-4B01-97ED-E95FD292D20F}">
      <dgm:prSet phldrT="[Текст]" custT="1"/>
      <dgm:spPr>
        <a:gradFill flip="none" rotWithShape="1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Активизация и совершенствование деятельности страховых представителей </a:t>
          </a:r>
        </a:p>
      </dgm:t>
    </dgm:pt>
    <dgm:pt modelId="{F040D483-E67F-4618-BA87-818FDD112F95}" type="parTrans" cxnId="{D7BA1D82-847B-40BF-9506-4F0331939A34}">
      <dgm:prSet/>
      <dgm:spPr/>
      <dgm:t>
        <a:bodyPr/>
        <a:lstStyle/>
        <a:p>
          <a:endParaRPr lang="ru-RU"/>
        </a:p>
      </dgm:t>
    </dgm:pt>
    <dgm:pt modelId="{D2AAFCAE-5A76-414F-852E-59484C6B5423}" type="sibTrans" cxnId="{D7BA1D82-847B-40BF-9506-4F0331939A34}">
      <dgm:prSet/>
      <dgm:spPr/>
      <dgm:t>
        <a:bodyPr/>
        <a:lstStyle/>
        <a:p>
          <a:endParaRPr lang="ru-RU"/>
        </a:p>
      </dgm:t>
    </dgm:pt>
    <dgm:pt modelId="{305C1084-9025-49A1-845C-C522302F86E5}">
      <dgm:prSet phldrT="[Текст]" custT="1"/>
      <dgm:spPr>
        <a:gradFill flip="none" rotWithShape="0">
          <a:gsLst>
            <a:gs pos="0">
              <a:schemeClr val="accent6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6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6">
                <a:lumMod val="40000"/>
                <a:lumOff val="6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Продолжить проведение мониторинга удовлетворенности населения </a:t>
          </a:r>
        </a:p>
      </dgm:t>
    </dgm:pt>
    <dgm:pt modelId="{AFFBA104-CD4D-4CAA-9B08-1D5F3E0D3776}" type="parTrans" cxnId="{277F228E-4BAD-4F8C-AE0F-0553D98D3018}">
      <dgm:prSet/>
      <dgm:spPr/>
      <dgm:t>
        <a:bodyPr/>
        <a:lstStyle/>
        <a:p>
          <a:endParaRPr lang="ru-RU"/>
        </a:p>
      </dgm:t>
    </dgm:pt>
    <dgm:pt modelId="{07F51E41-EBA7-4C58-BC9F-03E5AB33E7FB}" type="sibTrans" cxnId="{277F228E-4BAD-4F8C-AE0F-0553D98D3018}">
      <dgm:prSet/>
      <dgm:spPr/>
      <dgm:t>
        <a:bodyPr/>
        <a:lstStyle/>
        <a:p>
          <a:endParaRPr lang="ru-RU"/>
        </a:p>
      </dgm:t>
    </dgm:pt>
    <dgm:pt modelId="{08AFECDB-BC5F-4578-AD53-9C079B2FF672}">
      <dgm:prSet phldrT="[Текст]" custT="1"/>
      <dgm:spPr>
        <a:gradFill flip="none" rotWithShape="0">
          <a:gsLst>
            <a:gs pos="0">
              <a:schemeClr val="accent6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6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6">
                <a:lumMod val="40000"/>
                <a:lumOff val="6000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Совершенствование методов медиации в целях увеличения количества обоснованных жалоб, урегулированных в досудебном порядке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19E4BC-D86B-4B46-8450-BF4E1AC44053}" type="sibTrans" cxnId="{52AC53EF-0D87-4EE6-977B-24F833DE7DE8}">
      <dgm:prSet/>
      <dgm:spPr/>
      <dgm:t>
        <a:bodyPr/>
        <a:lstStyle/>
        <a:p>
          <a:endParaRPr lang="ru-RU"/>
        </a:p>
      </dgm:t>
    </dgm:pt>
    <dgm:pt modelId="{2C2B8374-4789-4B11-9198-721813A9C60D}" type="parTrans" cxnId="{52AC53EF-0D87-4EE6-977B-24F833DE7DE8}">
      <dgm:prSet/>
      <dgm:spPr/>
      <dgm:t>
        <a:bodyPr/>
        <a:lstStyle/>
        <a:p>
          <a:endParaRPr lang="ru-RU"/>
        </a:p>
      </dgm:t>
    </dgm:pt>
    <dgm:pt modelId="{C074E088-1CED-4F99-9848-DD129ADA88DE}" type="pres">
      <dgm:prSet presAssocID="{558A4717-E0BE-427A-933E-4AEFB23DAFA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C4AAEE7-13BF-47CB-A0D9-6B6B32F1A72F}" type="pres">
      <dgm:prSet presAssocID="{3EDFEBC1-7969-4C9A-96D6-590B15E3EFE6}" presName="horFlow" presStyleCnt="0"/>
      <dgm:spPr/>
    </dgm:pt>
    <dgm:pt modelId="{66FE77E0-1285-42B8-9B85-452DA07B018C}" type="pres">
      <dgm:prSet presAssocID="{3EDFEBC1-7969-4C9A-96D6-590B15E3EFE6}" presName="bigChev" presStyleLbl="node1" presStyleIdx="0" presStyleCnt="3"/>
      <dgm:spPr/>
      <dgm:t>
        <a:bodyPr/>
        <a:lstStyle/>
        <a:p>
          <a:endParaRPr lang="ru-RU"/>
        </a:p>
      </dgm:t>
    </dgm:pt>
    <dgm:pt modelId="{E4131914-2922-412C-82AD-2AF6E96263A4}" type="pres">
      <dgm:prSet presAssocID="{5EF98ADB-EC28-4411-B71D-84D023839757}" presName="parTrans" presStyleCnt="0"/>
      <dgm:spPr/>
    </dgm:pt>
    <dgm:pt modelId="{71854975-D1E8-4030-B755-955F6E0AFF02}" type="pres">
      <dgm:prSet presAssocID="{C6193A95-C07E-46DF-AD30-F5C4E38CF896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1B0E7-6D3A-4FC6-B5B1-5CEFF1BA25D4}" type="pres">
      <dgm:prSet presAssocID="{EEBBE29F-15AD-44B1-87B0-48A92E505890}" presName="sibTrans" presStyleCnt="0"/>
      <dgm:spPr/>
    </dgm:pt>
    <dgm:pt modelId="{A8E429BC-5C39-4961-B563-20B1B6AD9BAA}" type="pres">
      <dgm:prSet presAssocID="{4B24EF58-11AE-4F1F-8A9F-020E7FA81F81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3210F-4D3D-450E-8107-031DA0AA7758}" type="pres">
      <dgm:prSet presAssocID="{3EDFEBC1-7969-4C9A-96D6-590B15E3EFE6}" presName="vSp" presStyleCnt="0"/>
      <dgm:spPr/>
    </dgm:pt>
    <dgm:pt modelId="{74FBB68C-07B1-42FC-9D21-5111706921BC}" type="pres">
      <dgm:prSet presAssocID="{70C30D80-ED1B-468E-95C4-F58DF47BD34C}" presName="horFlow" presStyleCnt="0"/>
      <dgm:spPr/>
    </dgm:pt>
    <dgm:pt modelId="{111AE4DD-E30F-4531-AB95-23B25B07D11E}" type="pres">
      <dgm:prSet presAssocID="{70C30D80-ED1B-468E-95C4-F58DF47BD34C}" presName="bigChev" presStyleLbl="node1" presStyleIdx="1" presStyleCnt="3" custScaleY="120854"/>
      <dgm:spPr/>
      <dgm:t>
        <a:bodyPr/>
        <a:lstStyle/>
        <a:p>
          <a:endParaRPr lang="ru-RU"/>
        </a:p>
      </dgm:t>
    </dgm:pt>
    <dgm:pt modelId="{A5761D8B-B8FA-48F9-B7D3-F2CA4120747C}" type="pres">
      <dgm:prSet presAssocID="{31267BBA-1DFB-4E4A-85E1-732D3FCCE1B2}" presName="parTrans" presStyleCnt="0"/>
      <dgm:spPr/>
    </dgm:pt>
    <dgm:pt modelId="{1F1B64C7-7161-4796-9D4D-DA06F25C522C}" type="pres">
      <dgm:prSet presAssocID="{CDA206F5-C9E0-4A27-9DB2-B33ACC1DD2F2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3819F-D340-4E7E-A0E9-38E3E8F31919}" type="pres">
      <dgm:prSet presAssocID="{A41289CD-A8A8-493B-AADB-84B5A86FB041}" presName="sibTrans" presStyleCnt="0"/>
      <dgm:spPr/>
    </dgm:pt>
    <dgm:pt modelId="{64694B19-6ED3-4AAA-9CB9-58FD1B1A9AD5}" type="pres">
      <dgm:prSet presAssocID="{08AFECDB-BC5F-4578-AD53-9C079B2FF672}" presName="node" presStyleLbl="alignAccFollowNode1" presStyleIdx="3" presStyleCnt="6" custScaleY="120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00379-E0BB-46F1-9B39-C107CE4EA78A}" type="pres">
      <dgm:prSet presAssocID="{70C30D80-ED1B-468E-95C4-F58DF47BD34C}" presName="vSp" presStyleCnt="0"/>
      <dgm:spPr/>
    </dgm:pt>
    <dgm:pt modelId="{77B8B75A-0B43-45C4-82EF-279F2BA13144}" type="pres">
      <dgm:prSet presAssocID="{C4C087AB-448C-4367-B187-83CD3868AD4C}" presName="horFlow" presStyleCnt="0"/>
      <dgm:spPr/>
    </dgm:pt>
    <dgm:pt modelId="{569BD0C8-00B6-4A6F-B5E9-BD4A24C92E4A}" type="pres">
      <dgm:prSet presAssocID="{C4C087AB-448C-4367-B187-83CD3868AD4C}" presName="bigChev" presStyleLbl="node1" presStyleIdx="2" presStyleCnt="3" custLinFactNeighborX="-498" custLinFactNeighborY="-597"/>
      <dgm:spPr/>
      <dgm:t>
        <a:bodyPr/>
        <a:lstStyle/>
        <a:p>
          <a:endParaRPr lang="ru-RU"/>
        </a:p>
      </dgm:t>
    </dgm:pt>
    <dgm:pt modelId="{E175F1A1-3999-4CF8-9C69-82EBF37F5492}" type="pres">
      <dgm:prSet presAssocID="{F040D483-E67F-4618-BA87-818FDD112F95}" presName="parTrans" presStyleCnt="0"/>
      <dgm:spPr/>
    </dgm:pt>
    <dgm:pt modelId="{2ED87B5A-D2D3-4A1F-AF73-B2868C4CF98F}" type="pres">
      <dgm:prSet presAssocID="{55E278B6-5DB5-4B01-97ED-E95FD292D20F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50480-7F5D-4AA2-B659-503332FF8A12}" type="pres">
      <dgm:prSet presAssocID="{D2AAFCAE-5A76-414F-852E-59484C6B5423}" presName="sibTrans" presStyleCnt="0"/>
      <dgm:spPr/>
    </dgm:pt>
    <dgm:pt modelId="{474E287C-038A-49FA-8612-942966A83D90}" type="pres">
      <dgm:prSet presAssocID="{305C1084-9025-49A1-845C-C522302F86E5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8A8659-1B8B-4FD4-8B39-9D94C8C7AE43}" srcId="{3EDFEBC1-7969-4C9A-96D6-590B15E3EFE6}" destId="{4B24EF58-11AE-4F1F-8A9F-020E7FA81F81}" srcOrd="1" destOrd="0" parTransId="{E2FCF301-BE9E-457B-808E-CE3FA523D060}" sibTransId="{BC600613-31B6-4D65-812F-D4495F606060}"/>
    <dgm:cxn modelId="{A7A7469F-E8AB-4593-BB0B-8BB948CCEB06}" type="presOf" srcId="{C6193A95-C07E-46DF-AD30-F5C4E38CF896}" destId="{71854975-D1E8-4030-B755-955F6E0AFF02}" srcOrd="0" destOrd="0" presId="urn:microsoft.com/office/officeart/2005/8/layout/lProcess3"/>
    <dgm:cxn modelId="{A093309B-F369-4BAF-B7C8-C4202FF74D02}" srcId="{558A4717-E0BE-427A-933E-4AEFB23DAFAE}" destId="{70C30D80-ED1B-468E-95C4-F58DF47BD34C}" srcOrd="1" destOrd="0" parTransId="{4F232918-74D3-4D79-A840-21B87BF259C6}" sibTransId="{40DB5016-BCC5-4847-BAEC-9F7F9246DE5A}"/>
    <dgm:cxn modelId="{15587024-9089-4698-B1EF-E97DCDBB7962}" srcId="{558A4717-E0BE-427A-933E-4AEFB23DAFAE}" destId="{3EDFEBC1-7969-4C9A-96D6-590B15E3EFE6}" srcOrd="0" destOrd="0" parTransId="{D7A7F86E-CA58-418E-92A7-E803C52A7083}" sibTransId="{C034BD8E-BEDB-4C61-BAD3-2D24BC5B1668}"/>
    <dgm:cxn modelId="{36ECB4DE-DDCD-4DCD-BEAE-E5E2EB05E1A9}" type="presOf" srcId="{305C1084-9025-49A1-845C-C522302F86E5}" destId="{474E287C-038A-49FA-8612-942966A83D90}" srcOrd="0" destOrd="0" presId="urn:microsoft.com/office/officeart/2005/8/layout/lProcess3"/>
    <dgm:cxn modelId="{B078B03C-38F8-4164-97A7-4B630124FB0F}" srcId="{558A4717-E0BE-427A-933E-4AEFB23DAFAE}" destId="{C4C087AB-448C-4367-B187-83CD3868AD4C}" srcOrd="2" destOrd="0" parTransId="{9AEB74BB-E6D4-4E6A-BFD4-BDD4972D4562}" sibTransId="{CB074158-349E-4656-B9B4-65683D4B5BD6}"/>
    <dgm:cxn modelId="{B24CF1C1-76B1-4199-BB93-B44A55018CFD}" type="presOf" srcId="{70C30D80-ED1B-468E-95C4-F58DF47BD34C}" destId="{111AE4DD-E30F-4531-AB95-23B25B07D11E}" srcOrd="0" destOrd="0" presId="urn:microsoft.com/office/officeart/2005/8/layout/lProcess3"/>
    <dgm:cxn modelId="{F2E17D64-2F6B-4781-8072-3016C04CA5CB}" type="presOf" srcId="{558A4717-E0BE-427A-933E-4AEFB23DAFAE}" destId="{C074E088-1CED-4F99-9848-DD129ADA88DE}" srcOrd="0" destOrd="0" presId="urn:microsoft.com/office/officeart/2005/8/layout/lProcess3"/>
    <dgm:cxn modelId="{8889F243-5031-417B-950E-955FFE0C1F6B}" srcId="{3EDFEBC1-7969-4C9A-96D6-590B15E3EFE6}" destId="{C6193A95-C07E-46DF-AD30-F5C4E38CF896}" srcOrd="0" destOrd="0" parTransId="{5EF98ADB-EC28-4411-B71D-84D023839757}" sibTransId="{EEBBE29F-15AD-44B1-87B0-48A92E505890}"/>
    <dgm:cxn modelId="{3783240C-1488-4651-821F-6B5F74286A13}" type="presOf" srcId="{08AFECDB-BC5F-4578-AD53-9C079B2FF672}" destId="{64694B19-6ED3-4AAA-9CB9-58FD1B1A9AD5}" srcOrd="0" destOrd="0" presId="urn:microsoft.com/office/officeart/2005/8/layout/lProcess3"/>
    <dgm:cxn modelId="{63B20932-3DAD-42A0-8DE2-FEC889999B89}" type="presOf" srcId="{55E278B6-5DB5-4B01-97ED-E95FD292D20F}" destId="{2ED87B5A-D2D3-4A1F-AF73-B2868C4CF98F}" srcOrd="0" destOrd="0" presId="urn:microsoft.com/office/officeart/2005/8/layout/lProcess3"/>
    <dgm:cxn modelId="{271DCF12-310C-4F3F-925E-0264EED27FD0}" type="presOf" srcId="{3EDFEBC1-7969-4C9A-96D6-590B15E3EFE6}" destId="{66FE77E0-1285-42B8-9B85-452DA07B018C}" srcOrd="0" destOrd="0" presId="urn:microsoft.com/office/officeart/2005/8/layout/lProcess3"/>
    <dgm:cxn modelId="{1E60C46C-55B7-487C-8046-07EB5615CCDD}" type="presOf" srcId="{4B24EF58-11AE-4F1F-8A9F-020E7FA81F81}" destId="{A8E429BC-5C39-4961-B563-20B1B6AD9BAA}" srcOrd="0" destOrd="0" presId="urn:microsoft.com/office/officeart/2005/8/layout/lProcess3"/>
    <dgm:cxn modelId="{277F228E-4BAD-4F8C-AE0F-0553D98D3018}" srcId="{C4C087AB-448C-4367-B187-83CD3868AD4C}" destId="{305C1084-9025-49A1-845C-C522302F86E5}" srcOrd="1" destOrd="0" parTransId="{AFFBA104-CD4D-4CAA-9B08-1D5F3E0D3776}" sibTransId="{07F51E41-EBA7-4C58-BC9F-03E5AB33E7FB}"/>
    <dgm:cxn modelId="{018A1903-765C-4BC7-AAA8-A1763AC415D1}" type="presOf" srcId="{C4C087AB-448C-4367-B187-83CD3868AD4C}" destId="{569BD0C8-00B6-4A6F-B5E9-BD4A24C92E4A}" srcOrd="0" destOrd="0" presId="urn:microsoft.com/office/officeart/2005/8/layout/lProcess3"/>
    <dgm:cxn modelId="{52AC53EF-0D87-4EE6-977B-24F833DE7DE8}" srcId="{70C30D80-ED1B-468E-95C4-F58DF47BD34C}" destId="{08AFECDB-BC5F-4578-AD53-9C079B2FF672}" srcOrd="1" destOrd="0" parTransId="{2C2B8374-4789-4B11-9198-721813A9C60D}" sibTransId="{C419E4BC-D86B-4B46-8450-BF4E1AC44053}"/>
    <dgm:cxn modelId="{D7BA1D82-847B-40BF-9506-4F0331939A34}" srcId="{C4C087AB-448C-4367-B187-83CD3868AD4C}" destId="{55E278B6-5DB5-4B01-97ED-E95FD292D20F}" srcOrd="0" destOrd="0" parTransId="{F040D483-E67F-4618-BA87-818FDD112F95}" sibTransId="{D2AAFCAE-5A76-414F-852E-59484C6B5423}"/>
    <dgm:cxn modelId="{553C4363-751E-4312-BFA7-EDCC4024B750}" srcId="{70C30D80-ED1B-468E-95C4-F58DF47BD34C}" destId="{CDA206F5-C9E0-4A27-9DB2-B33ACC1DD2F2}" srcOrd="0" destOrd="0" parTransId="{31267BBA-1DFB-4E4A-85E1-732D3FCCE1B2}" sibTransId="{A41289CD-A8A8-493B-AADB-84B5A86FB041}"/>
    <dgm:cxn modelId="{6031BE1C-2989-45CD-B8E6-5C0E6422CDB5}" type="presOf" srcId="{CDA206F5-C9E0-4A27-9DB2-B33ACC1DD2F2}" destId="{1F1B64C7-7161-4796-9D4D-DA06F25C522C}" srcOrd="0" destOrd="0" presId="urn:microsoft.com/office/officeart/2005/8/layout/lProcess3"/>
    <dgm:cxn modelId="{13A786BA-E6A9-44EA-84E4-640C886B098D}" type="presParOf" srcId="{C074E088-1CED-4F99-9848-DD129ADA88DE}" destId="{8C4AAEE7-13BF-47CB-A0D9-6B6B32F1A72F}" srcOrd="0" destOrd="0" presId="urn:microsoft.com/office/officeart/2005/8/layout/lProcess3"/>
    <dgm:cxn modelId="{5B721EEA-B156-436A-930E-942FA955C011}" type="presParOf" srcId="{8C4AAEE7-13BF-47CB-A0D9-6B6B32F1A72F}" destId="{66FE77E0-1285-42B8-9B85-452DA07B018C}" srcOrd="0" destOrd="0" presId="urn:microsoft.com/office/officeart/2005/8/layout/lProcess3"/>
    <dgm:cxn modelId="{D9EE8888-7E64-4236-A5B0-12A0EFF60852}" type="presParOf" srcId="{8C4AAEE7-13BF-47CB-A0D9-6B6B32F1A72F}" destId="{E4131914-2922-412C-82AD-2AF6E96263A4}" srcOrd="1" destOrd="0" presId="urn:microsoft.com/office/officeart/2005/8/layout/lProcess3"/>
    <dgm:cxn modelId="{68232AD4-A672-4197-B92B-D3261E77E28F}" type="presParOf" srcId="{8C4AAEE7-13BF-47CB-A0D9-6B6B32F1A72F}" destId="{71854975-D1E8-4030-B755-955F6E0AFF02}" srcOrd="2" destOrd="0" presId="urn:microsoft.com/office/officeart/2005/8/layout/lProcess3"/>
    <dgm:cxn modelId="{8701ED5F-38B3-4B7F-9C19-EE892992069E}" type="presParOf" srcId="{8C4AAEE7-13BF-47CB-A0D9-6B6B32F1A72F}" destId="{3311B0E7-6D3A-4FC6-B5B1-5CEFF1BA25D4}" srcOrd="3" destOrd="0" presId="urn:microsoft.com/office/officeart/2005/8/layout/lProcess3"/>
    <dgm:cxn modelId="{6957F338-5EEE-4649-8370-19B0BA9D7C35}" type="presParOf" srcId="{8C4AAEE7-13BF-47CB-A0D9-6B6B32F1A72F}" destId="{A8E429BC-5C39-4961-B563-20B1B6AD9BAA}" srcOrd="4" destOrd="0" presId="urn:microsoft.com/office/officeart/2005/8/layout/lProcess3"/>
    <dgm:cxn modelId="{04A5022B-1DD1-4FEC-8FEA-D03248FBB198}" type="presParOf" srcId="{C074E088-1CED-4F99-9848-DD129ADA88DE}" destId="{84F3210F-4D3D-450E-8107-031DA0AA7758}" srcOrd="1" destOrd="0" presId="urn:microsoft.com/office/officeart/2005/8/layout/lProcess3"/>
    <dgm:cxn modelId="{0806409D-349F-41F7-9F4A-8794C4D4114B}" type="presParOf" srcId="{C074E088-1CED-4F99-9848-DD129ADA88DE}" destId="{74FBB68C-07B1-42FC-9D21-5111706921BC}" srcOrd="2" destOrd="0" presId="urn:microsoft.com/office/officeart/2005/8/layout/lProcess3"/>
    <dgm:cxn modelId="{E6DC9A64-285E-4406-9643-9B0D39C42D33}" type="presParOf" srcId="{74FBB68C-07B1-42FC-9D21-5111706921BC}" destId="{111AE4DD-E30F-4531-AB95-23B25B07D11E}" srcOrd="0" destOrd="0" presId="urn:microsoft.com/office/officeart/2005/8/layout/lProcess3"/>
    <dgm:cxn modelId="{C4F2C645-4637-45EA-8C69-B2C4D7CCF16F}" type="presParOf" srcId="{74FBB68C-07B1-42FC-9D21-5111706921BC}" destId="{A5761D8B-B8FA-48F9-B7D3-F2CA4120747C}" srcOrd="1" destOrd="0" presId="urn:microsoft.com/office/officeart/2005/8/layout/lProcess3"/>
    <dgm:cxn modelId="{AC6F2C17-1508-4383-A5E2-F1090F9B0FDA}" type="presParOf" srcId="{74FBB68C-07B1-42FC-9D21-5111706921BC}" destId="{1F1B64C7-7161-4796-9D4D-DA06F25C522C}" srcOrd="2" destOrd="0" presId="urn:microsoft.com/office/officeart/2005/8/layout/lProcess3"/>
    <dgm:cxn modelId="{A77796A0-182F-4EE8-B50A-B87705C732CC}" type="presParOf" srcId="{74FBB68C-07B1-42FC-9D21-5111706921BC}" destId="{C7C3819F-D340-4E7E-A0E9-38E3E8F31919}" srcOrd="3" destOrd="0" presId="urn:microsoft.com/office/officeart/2005/8/layout/lProcess3"/>
    <dgm:cxn modelId="{F10E1549-D8E6-4B0A-8F64-6C37906474B8}" type="presParOf" srcId="{74FBB68C-07B1-42FC-9D21-5111706921BC}" destId="{64694B19-6ED3-4AAA-9CB9-58FD1B1A9AD5}" srcOrd="4" destOrd="0" presId="urn:microsoft.com/office/officeart/2005/8/layout/lProcess3"/>
    <dgm:cxn modelId="{50810B15-252B-41E6-9F8E-DA241C891555}" type="presParOf" srcId="{C074E088-1CED-4F99-9848-DD129ADA88DE}" destId="{D5A00379-E0BB-46F1-9B39-C107CE4EA78A}" srcOrd="3" destOrd="0" presId="urn:microsoft.com/office/officeart/2005/8/layout/lProcess3"/>
    <dgm:cxn modelId="{FC7FD6D7-564B-4B02-9BCA-D5DA4174D52B}" type="presParOf" srcId="{C074E088-1CED-4F99-9848-DD129ADA88DE}" destId="{77B8B75A-0B43-45C4-82EF-279F2BA13144}" srcOrd="4" destOrd="0" presId="urn:microsoft.com/office/officeart/2005/8/layout/lProcess3"/>
    <dgm:cxn modelId="{E12C62D8-5A27-494F-8FFF-3B90BA711484}" type="presParOf" srcId="{77B8B75A-0B43-45C4-82EF-279F2BA13144}" destId="{569BD0C8-00B6-4A6F-B5E9-BD4A24C92E4A}" srcOrd="0" destOrd="0" presId="urn:microsoft.com/office/officeart/2005/8/layout/lProcess3"/>
    <dgm:cxn modelId="{6BEB19D4-68E4-4B1E-9125-D6E5F6F3004D}" type="presParOf" srcId="{77B8B75A-0B43-45C4-82EF-279F2BA13144}" destId="{E175F1A1-3999-4CF8-9C69-82EBF37F5492}" srcOrd="1" destOrd="0" presId="urn:microsoft.com/office/officeart/2005/8/layout/lProcess3"/>
    <dgm:cxn modelId="{363BAD55-73C5-461E-91C8-E36BABBE5784}" type="presParOf" srcId="{77B8B75A-0B43-45C4-82EF-279F2BA13144}" destId="{2ED87B5A-D2D3-4A1F-AF73-B2868C4CF98F}" srcOrd="2" destOrd="0" presId="urn:microsoft.com/office/officeart/2005/8/layout/lProcess3"/>
    <dgm:cxn modelId="{E89BB1B3-AF1D-4BA9-8565-706D6D60BDA8}" type="presParOf" srcId="{77B8B75A-0B43-45C4-82EF-279F2BA13144}" destId="{09950480-7F5D-4AA2-B659-503332FF8A12}" srcOrd="3" destOrd="0" presId="urn:microsoft.com/office/officeart/2005/8/layout/lProcess3"/>
    <dgm:cxn modelId="{88ED3AA3-A3D4-4262-AB8D-9D15F9E96363}" type="presParOf" srcId="{77B8B75A-0B43-45C4-82EF-279F2BA13144}" destId="{474E287C-038A-49FA-8612-942966A83D90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C75AE-B0AD-46B3-A905-DD639F179A11}">
      <dsp:nvSpPr>
        <dsp:cNvPr id="0" name=""/>
        <dsp:cNvSpPr/>
      </dsp:nvSpPr>
      <dsp:spPr>
        <a:xfrm>
          <a:off x="3" y="0"/>
          <a:ext cx="7632844" cy="2232718"/>
        </a:xfrm>
        <a:prstGeom prst="rightArrow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EF9C0-7635-43BC-A316-D5935979F4A4}">
      <dsp:nvSpPr>
        <dsp:cNvPr id="0" name=""/>
        <dsp:cNvSpPr/>
      </dsp:nvSpPr>
      <dsp:spPr>
        <a:xfrm>
          <a:off x="94454" y="607683"/>
          <a:ext cx="1695028" cy="1057808"/>
        </a:xfrm>
        <a:prstGeom prst="roundRect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Обоснованных жалоб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86</a:t>
          </a:r>
          <a:endParaRPr lang="ru-RU" sz="2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6092" y="659321"/>
        <a:ext cx="1591752" cy="954532"/>
      </dsp:txXfrm>
    </dsp:sp>
    <dsp:sp modelId="{E80AE26D-C5D7-47AB-8948-5771C868A231}">
      <dsp:nvSpPr>
        <dsp:cNvPr id="0" name=""/>
        <dsp:cNvSpPr/>
      </dsp:nvSpPr>
      <dsp:spPr>
        <a:xfrm>
          <a:off x="1980142" y="587839"/>
          <a:ext cx="1695028" cy="1057040"/>
        </a:xfrm>
        <a:prstGeom prst="roundRect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Удовлетворены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84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97,7%</a:t>
          </a:r>
          <a:r>
            <a:rPr lang="ru-RU" sz="2000" kern="1200" dirty="0" smtClean="0"/>
            <a:t>	</a:t>
          </a:r>
          <a:endParaRPr lang="ru-RU" sz="2000" kern="1200" dirty="0"/>
        </a:p>
      </dsp:txBody>
      <dsp:txXfrm>
        <a:off x="2031742" y="639439"/>
        <a:ext cx="1591828" cy="953840"/>
      </dsp:txXfrm>
    </dsp:sp>
    <dsp:sp modelId="{C3600AC7-0A79-43B5-A6A0-0214BBD7819C}">
      <dsp:nvSpPr>
        <dsp:cNvPr id="0" name=""/>
        <dsp:cNvSpPr/>
      </dsp:nvSpPr>
      <dsp:spPr>
        <a:xfrm>
          <a:off x="3957676" y="587839"/>
          <a:ext cx="1695028" cy="1057040"/>
        </a:xfrm>
        <a:prstGeom prst="roundRect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 возмещением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15,5%</a:t>
          </a:r>
          <a:endParaRPr lang="ru-RU" sz="20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09276" y="639439"/>
        <a:ext cx="1591828" cy="953840"/>
      </dsp:txXfrm>
    </dsp:sp>
    <dsp:sp modelId="{C50C3E08-380D-40C4-BB6B-00B2FD89546E}">
      <dsp:nvSpPr>
        <dsp:cNvPr id="0" name=""/>
        <dsp:cNvSpPr/>
      </dsp:nvSpPr>
      <dsp:spPr>
        <a:xfrm>
          <a:off x="5935210" y="587839"/>
          <a:ext cx="1695028" cy="1057040"/>
        </a:xfrm>
        <a:prstGeom prst="roundRect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сумму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404 524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руб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86810" y="639439"/>
        <a:ext cx="1591828" cy="953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A8875-580C-4A68-A404-555B644C5CD3}">
      <dsp:nvSpPr>
        <dsp:cNvPr id="0" name=""/>
        <dsp:cNvSpPr/>
      </dsp:nvSpPr>
      <dsp:spPr>
        <a:xfrm>
          <a:off x="1981" y="0"/>
          <a:ext cx="2076523" cy="496855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Соглашение о сотрудничестве и совместной деятельности  между ТФОМС РД и ВООПП «Ассоциация онкологических пациентов «Здравствуй!»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81" y="1987420"/>
        <a:ext cx="2076523" cy="1987420"/>
      </dsp:txXfrm>
    </dsp:sp>
    <dsp:sp modelId="{2505AC05-8BA4-4396-B078-F786B3CB9B57}">
      <dsp:nvSpPr>
        <dsp:cNvPr id="0" name=""/>
        <dsp:cNvSpPr/>
      </dsp:nvSpPr>
      <dsp:spPr>
        <a:xfrm>
          <a:off x="134082" y="76439"/>
          <a:ext cx="1807389" cy="16545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DE1B1-7711-43F3-9F64-64DF0321DB46}">
      <dsp:nvSpPr>
        <dsp:cNvPr id="0" name=""/>
        <dsp:cNvSpPr/>
      </dsp:nvSpPr>
      <dsp:spPr>
        <a:xfrm>
          <a:off x="2140800" y="0"/>
          <a:ext cx="2076523" cy="496855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Совместные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акции-встречи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 председателем регионального представительства  Ассоциации с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медицинскими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работниками и онкопациентами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Города: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Буйнакск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Хасавюрт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Избербаш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40800" y="1987420"/>
        <a:ext cx="2076523" cy="1987420"/>
      </dsp:txXfrm>
    </dsp:sp>
    <dsp:sp modelId="{4D88628F-D6FB-48CB-B0EA-4175D8659AE0}">
      <dsp:nvSpPr>
        <dsp:cNvPr id="0" name=""/>
        <dsp:cNvSpPr/>
      </dsp:nvSpPr>
      <dsp:spPr>
        <a:xfrm>
          <a:off x="2278138" y="0"/>
          <a:ext cx="1857108" cy="165452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FC863-C972-46C1-8AB8-9817C68E8401}">
      <dsp:nvSpPr>
        <dsp:cNvPr id="0" name=""/>
        <dsp:cNvSpPr/>
      </dsp:nvSpPr>
      <dsp:spPr>
        <a:xfrm>
          <a:off x="4279619" y="0"/>
          <a:ext cx="2076523" cy="496855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Выпуск буклетов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«Простые правила профилактики рака »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«Лечение и профилактика онкологических заболеваний 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Тираж 2000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79619" y="1987420"/>
        <a:ext cx="2076523" cy="1987420"/>
      </dsp:txXfrm>
    </dsp:sp>
    <dsp:sp modelId="{C189C73A-5AE5-433A-ABEA-E7C406EB1B0A}">
      <dsp:nvSpPr>
        <dsp:cNvPr id="0" name=""/>
        <dsp:cNvSpPr/>
      </dsp:nvSpPr>
      <dsp:spPr>
        <a:xfrm>
          <a:off x="4364865" y="74156"/>
          <a:ext cx="1927012" cy="165452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CD3A1-1522-47E9-B5D3-A8F2F3D06015}">
      <dsp:nvSpPr>
        <dsp:cNvPr id="0" name=""/>
        <dsp:cNvSpPr/>
      </dsp:nvSpPr>
      <dsp:spPr>
        <a:xfrm>
          <a:off x="6418439" y="0"/>
          <a:ext cx="2076523" cy="496855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Обсуждение актуальных проблем </a:t>
          </a:r>
          <a:r>
            <a:rPr lang="ru-RU" sz="1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онкопациентов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Общественной палате РД в рамках акции ФГБУ НМИЦ радиологии МЗ РФ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«</a:t>
          </a:r>
          <a:r>
            <a:rPr lang="ru-RU" sz="1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Онкопатруль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   </a:t>
          </a:r>
          <a:r>
            <a:rPr lang="ru-RU" sz="3200" kern="1200" dirty="0" smtClean="0"/>
            <a:t> </a:t>
          </a:r>
          <a:endParaRPr lang="ru-RU" sz="3200" kern="1200" dirty="0"/>
        </a:p>
      </dsp:txBody>
      <dsp:txXfrm>
        <a:off x="6418439" y="1987420"/>
        <a:ext cx="2076523" cy="1987420"/>
      </dsp:txXfrm>
    </dsp:sp>
    <dsp:sp modelId="{C03AEE85-68DA-4122-9EDD-85B16201100B}">
      <dsp:nvSpPr>
        <dsp:cNvPr id="0" name=""/>
        <dsp:cNvSpPr/>
      </dsp:nvSpPr>
      <dsp:spPr>
        <a:xfrm>
          <a:off x="6528320" y="74156"/>
          <a:ext cx="1960301" cy="1659094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E5988-065F-41A2-9B8C-1C4A493552C9}">
      <dsp:nvSpPr>
        <dsp:cNvPr id="0" name=""/>
        <dsp:cNvSpPr/>
      </dsp:nvSpPr>
      <dsp:spPr>
        <a:xfrm>
          <a:off x="288049" y="4857594"/>
          <a:ext cx="7817188" cy="110957"/>
        </a:xfrm>
        <a:prstGeom prst="leftRightArrow">
          <a:avLst/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3BC55-44C2-479E-8064-24434E168E47}">
      <dsp:nvSpPr>
        <dsp:cNvPr id="0" name=""/>
        <dsp:cNvSpPr/>
      </dsp:nvSpPr>
      <dsp:spPr>
        <a:xfrm>
          <a:off x="0" y="2656631"/>
          <a:ext cx="7202759" cy="871760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ЭКМП</a:t>
          </a:r>
          <a:endParaRPr lang="ru-RU" sz="1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656631"/>
        <a:ext cx="7202759" cy="470750"/>
      </dsp:txXfrm>
    </dsp:sp>
    <dsp:sp modelId="{1FE9DA3C-6527-4810-B5DA-854188BB7875}">
      <dsp:nvSpPr>
        <dsp:cNvPr id="0" name=""/>
        <dsp:cNvSpPr/>
      </dsp:nvSpPr>
      <dsp:spPr>
        <a:xfrm>
          <a:off x="0" y="3109323"/>
          <a:ext cx="3601379" cy="401010"/>
        </a:xfrm>
        <a:prstGeom prst="rect">
          <a:avLst/>
        </a:prstGeom>
        <a:solidFill>
          <a:srgbClr val="00B0F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1 п\г 2022 года 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25,8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109323"/>
        <a:ext cx="3601379" cy="401010"/>
      </dsp:txXfrm>
    </dsp:sp>
    <dsp:sp modelId="{9F39B857-B715-499E-B9A5-207E6CA12F20}">
      <dsp:nvSpPr>
        <dsp:cNvPr id="0" name=""/>
        <dsp:cNvSpPr/>
      </dsp:nvSpPr>
      <dsp:spPr>
        <a:xfrm>
          <a:off x="3601379" y="3109323"/>
          <a:ext cx="3601379" cy="401010"/>
        </a:xfrm>
        <a:prstGeom prst="rect">
          <a:avLst/>
        </a:prstGeom>
        <a:solidFill>
          <a:schemeClr val="accent3"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1 п\г 2021 года	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15,3%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01379" y="3109323"/>
        <a:ext cx="3601379" cy="401010"/>
      </dsp:txXfrm>
    </dsp:sp>
    <dsp:sp modelId="{5B30A105-ED79-40D4-A547-391FADC8C60C}">
      <dsp:nvSpPr>
        <dsp:cNvPr id="0" name=""/>
        <dsp:cNvSpPr/>
      </dsp:nvSpPr>
      <dsp:spPr>
        <a:xfrm rot="10800000">
          <a:off x="0" y="1296150"/>
          <a:ext cx="7202759" cy="1340768"/>
        </a:xfrm>
        <a:prstGeom prst="upArrowCallou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МЭЭ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10800000">
        <a:off x="0" y="1296150"/>
        <a:ext cx="7202759" cy="470609"/>
      </dsp:txXfrm>
    </dsp:sp>
    <dsp:sp modelId="{F88B9CDB-BD97-4C31-A746-B9C06F970441}">
      <dsp:nvSpPr>
        <dsp:cNvPr id="0" name=""/>
        <dsp:cNvSpPr/>
      </dsp:nvSpPr>
      <dsp:spPr>
        <a:xfrm>
          <a:off x="0" y="1798925"/>
          <a:ext cx="3601379" cy="400889"/>
        </a:xfrm>
        <a:prstGeom prst="rect">
          <a:avLst/>
        </a:prstGeom>
        <a:solidFill>
          <a:srgbClr val="00B0F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1 п\г 2022 года	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12,7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%	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798925"/>
        <a:ext cx="3601379" cy="400889"/>
      </dsp:txXfrm>
    </dsp:sp>
    <dsp:sp modelId="{05DFD4B0-3E2C-4CC8-93B5-BCD4EB17D76E}">
      <dsp:nvSpPr>
        <dsp:cNvPr id="0" name=""/>
        <dsp:cNvSpPr/>
      </dsp:nvSpPr>
      <dsp:spPr>
        <a:xfrm>
          <a:off x="3601379" y="1798925"/>
          <a:ext cx="3601379" cy="400889"/>
        </a:xfrm>
        <a:prstGeom prst="rect">
          <a:avLst/>
        </a:prstGeom>
        <a:solidFill>
          <a:schemeClr val="accent3"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1 п\г 2021года	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35,7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01379" y="1798925"/>
        <a:ext cx="3601379" cy="400889"/>
      </dsp:txXfrm>
    </dsp:sp>
    <dsp:sp modelId="{CECC627E-9033-417B-80DB-2347D6DBCD4A}">
      <dsp:nvSpPr>
        <dsp:cNvPr id="0" name=""/>
        <dsp:cNvSpPr/>
      </dsp:nvSpPr>
      <dsp:spPr>
        <a:xfrm rot="10800000">
          <a:off x="0" y="0"/>
          <a:ext cx="7202759" cy="1340768"/>
        </a:xfrm>
        <a:prstGeom prst="upArrowCallou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МЭК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10800000">
        <a:off x="0" y="0"/>
        <a:ext cx="7202759" cy="470609"/>
      </dsp:txXfrm>
    </dsp:sp>
    <dsp:sp modelId="{EEF6CD03-8DB6-4D75-88BF-F3132FC75E84}">
      <dsp:nvSpPr>
        <dsp:cNvPr id="0" name=""/>
        <dsp:cNvSpPr/>
      </dsp:nvSpPr>
      <dsp:spPr>
        <a:xfrm>
          <a:off x="0" y="471233"/>
          <a:ext cx="1800689" cy="400889"/>
        </a:xfrm>
        <a:prstGeom prst="rect">
          <a:avLst/>
        </a:prstGeom>
        <a:solidFill>
          <a:srgbClr val="00B0F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1 п\г 2022 года</a:t>
          </a:r>
        </a:p>
      </dsp:txBody>
      <dsp:txXfrm>
        <a:off x="0" y="471233"/>
        <a:ext cx="1800689" cy="400889"/>
      </dsp:txXfrm>
    </dsp:sp>
    <dsp:sp modelId="{2E92A6AF-B4FE-4274-81C4-5243E78A10E7}">
      <dsp:nvSpPr>
        <dsp:cNvPr id="0" name=""/>
        <dsp:cNvSpPr/>
      </dsp:nvSpPr>
      <dsp:spPr>
        <a:xfrm>
          <a:off x="1800690" y="471233"/>
          <a:ext cx="1800689" cy="400889"/>
        </a:xfrm>
        <a:prstGeom prst="rect">
          <a:avLst/>
        </a:prstGeom>
        <a:solidFill>
          <a:srgbClr val="00B0F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7,8 %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0690" y="471233"/>
        <a:ext cx="1800689" cy="400889"/>
      </dsp:txXfrm>
    </dsp:sp>
    <dsp:sp modelId="{55BE18E2-02A8-487F-B202-ADDA34E9D676}">
      <dsp:nvSpPr>
        <dsp:cNvPr id="0" name=""/>
        <dsp:cNvSpPr/>
      </dsp:nvSpPr>
      <dsp:spPr>
        <a:xfrm>
          <a:off x="3601379" y="471233"/>
          <a:ext cx="1800689" cy="400889"/>
        </a:xfrm>
        <a:prstGeom prst="rect">
          <a:avLst/>
        </a:prstGeom>
        <a:solidFill>
          <a:schemeClr val="accent3"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1 п\г 2021года</a:t>
          </a:r>
        </a:p>
      </dsp:txBody>
      <dsp:txXfrm>
        <a:off x="3601379" y="471233"/>
        <a:ext cx="1800689" cy="400889"/>
      </dsp:txXfrm>
    </dsp:sp>
    <dsp:sp modelId="{06E8EF9B-E844-4862-B588-6915B976BBBA}">
      <dsp:nvSpPr>
        <dsp:cNvPr id="0" name=""/>
        <dsp:cNvSpPr/>
      </dsp:nvSpPr>
      <dsp:spPr>
        <a:xfrm>
          <a:off x="5402069" y="504058"/>
          <a:ext cx="1800689" cy="400889"/>
        </a:xfrm>
        <a:prstGeom prst="rect">
          <a:avLst/>
        </a:prstGeom>
        <a:solidFill>
          <a:schemeClr val="accent3"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0,2%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02069" y="504058"/>
        <a:ext cx="1800689" cy="4008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03654-2D18-4FC1-8752-79F4F8B327BB}">
      <dsp:nvSpPr>
        <dsp:cNvPr id="0" name=""/>
        <dsp:cNvSpPr/>
      </dsp:nvSpPr>
      <dsp:spPr>
        <a:xfrm>
          <a:off x="-4876598" y="-715607"/>
          <a:ext cx="5808123" cy="5808123"/>
        </a:xfrm>
        <a:prstGeom prst="blockArc">
          <a:avLst>
            <a:gd name="adj1" fmla="val 18900000"/>
            <a:gd name="adj2" fmla="val 2700000"/>
            <a:gd name="adj3" fmla="val 372"/>
          </a:avLst>
        </a:prstGeom>
        <a:solidFill>
          <a:srgbClr val="7030A0"/>
        </a:solidFill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957C4-3684-4479-AB9C-4BB4A0AFE055}">
      <dsp:nvSpPr>
        <dsp:cNvPr id="0" name=""/>
        <dsp:cNvSpPr/>
      </dsp:nvSpPr>
      <dsp:spPr>
        <a:xfrm>
          <a:off x="756553" y="616224"/>
          <a:ext cx="4800944" cy="123227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811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выявление экспертом качества допущенных дефектов оказания медицинской помощи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56553" y="616224"/>
        <a:ext cx="4800944" cy="1232276"/>
      </dsp:txXfrm>
    </dsp:sp>
    <dsp:sp modelId="{9A195D83-22DE-4AC6-B1C2-2C989A9CCC0E}">
      <dsp:nvSpPr>
        <dsp:cNvPr id="0" name=""/>
        <dsp:cNvSpPr/>
      </dsp:nvSpPr>
      <dsp:spPr>
        <a:xfrm>
          <a:off x="723897" y="462189"/>
          <a:ext cx="65310" cy="15403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1363F-7BE1-4B1A-BC3C-073922AD2089}">
      <dsp:nvSpPr>
        <dsp:cNvPr id="0" name=""/>
        <dsp:cNvSpPr/>
      </dsp:nvSpPr>
      <dsp:spPr>
        <a:xfrm>
          <a:off x="756553" y="2464984"/>
          <a:ext cx="4800944" cy="123227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8119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Необоснованное снятие СМО денежных средств с МО по результатам контроля 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756553" y="2464984"/>
        <a:ext cx="4800944" cy="1232276"/>
      </dsp:txXfrm>
    </dsp:sp>
    <dsp:sp modelId="{CF6DC4DE-6D5B-48A6-BFD8-07506E984A83}">
      <dsp:nvSpPr>
        <dsp:cNvPr id="0" name=""/>
        <dsp:cNvSpPr/>
      </dsp:nvSpPr>
      <dsp:spPr>
        <a:xfrm flipH="1">
          <a:off x="714440" y="2310949"/>
          <a:ext cx="84226" cy="15403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A6ED2-99E7-4DD9-8A56-5E542B737168}">
      <dsp:nvSpPr>
        <dsp:cNvPr id="0" name=""/>
        <dsp:cNvSpPr/>
      </dsp:nvSpPr>
      <dsp:spPr>
        <a:xfrm>
          <a:off x="503382" y="216015"/>
          <a:ext cx="3205655" cy="3267281"/>
        </a:xfrm>
        <a:prstGeom prst="ellipse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69</a:t>
          </a:r>
          <a:endParaRPr lang="ru-RU" sz="3600" b="1" kern="1200" dirty="0" smtClean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информационных писем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аналитических справок с рекомендациями 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72839" y="694497"/>
        <a:ext cx="2266741" cy="2310317"/>
      </dsp:txXfrm>
    </dsp:sp>
    <dsp:sp modelId="{2C8FFD06-23F7-43F9-A169-F298767D748E}">
      <dsp:nvSpPr>
        <dsp:cNvPr id="0" name=""/>
        <dsp:cNvSpPr/>
      </dsp:nvSpPr>
      <dsp:spPr>
        <a:xfrm>
          <a:off x="580281" y="-72006"/>
          <a:ext cx="3750020" cy="3909169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87CF7-3274-4963-96BB-FFD9B88681CF}">
      <dsp:nvSpPr>
        <dsp:cNvPr id="0" name=""/>
        <dsp:cNvSpPr/>
      </dsp:nvSpPr>
      <dsp:spPr>
        <a:xfrm>
          <a:off x="3815757" y="0"/>
          <a:ext cx="2901971" cy="133210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0346F-79EB-48F1-91A1-027B29F2A162}">
      <dsp:nvSpPr>
        <dsp:cNvPr id="0" name=""/>
        <dsp:cNvSpPr/>
      </dsp:nvSpPr>
      <dsp:spPr>
        <a:xfrm>
          <a:off x="3196757" y="0"/>
          <a:ext cx="3072435" cy="1655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</a:t>
          </a: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МЗ РД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</a:t>
          </a:r>
          <a:r>
            <a:rPr lang="ru-RU" sz="28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39</a:t>
          </a:r>
          <a:endParaRPr lang="ru-RU" sz="28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96757" y="0"/>
        <a:ext cx="3072435" cy="1655924"/>
      </dsp:txXfrm>
    </dsp:sp>
    <dsp:sp modelId="{797DC4AC-162F-4F86-B708-BCFF1B9A3F7C}">
      <dsp:nvSpPr>
        <dsp:cNvPr id="0" name=""/>
        <dsp:cNvSpPr/>
      </dsp:nvSpPr>
      <dsp:spPr>
        <a:xfrm>
          <a:off x="3887761" y="1512163"/>
          <a:ext cx="2856847" cy="1163399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F040A-A253-4497-9557-812C4C54EAEA}">
      <dsp:nvSpPr>
        <dsp:cNvPr id="0" name=""/>
        <dsp:cNvSpPr/>
      </dsp:nvSpPr>
      <dsp:spPr>
        <a:xfrm>
          <a:off x="3492672" y="1072669"/>
          <a:ext cx="3273726" cy="1510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28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18</a:t>
          </a:r>
          <a:endParaRPr lang="ru-RU" sz="28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92672" y="1072669"/>
        <a:ext cx="3273726" cy="1510213"/>
      </dsp:txXfrm>
    </dsp:sp>
    <dsp:sp modelId="{F988EBF8-DEBA-4393-ACB9-7D170B206558}">
      <dsp:nvSpPr>
        <dsp:cNvPr id="0" name=""/>
        <dsp:cNvSpPr/>
      </dsp:nvSpPr>
      <dsp:spPr>
        <a:xfrm>
          <a:off x="3532599" y="2730338"/>
          <a:ext cx="3144504" cy="1178830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76259-9E44-4516-80BD-D02258911012}">
      <dsp:nvSpPr>
        <dsp:cNvPr id="0" name=""/>
        <dsp:cNvSpPr/>
      </dsp:nvSpPr>
      <dsp:spPr>
        <a:xfrm>
          <a:off x="2672188" y="2808315"/>
          <a:ext cx="4121574" cy="616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РОСЗДРАВНАДЗОР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</a:t>
          </a:r>
          <a:r>
            <a:rPr lang="ru-RU" sz="24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12</a:t>
          </a:r>
          <a:endParaRPr lang="ru-RU" sz="24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72188" y="2808315"/>
        <a:ext cx="4121574" cy="6161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8FD9B-31DE-4497-ADB2-69575993C9C9}">
      <dsp:nvSpPr>
        <dsp:cNvPr id="0" name=""/>
        <dsp:cNvSpPr/>
      </dsp:nvSpPr>
      <dsp:spPr>
        <a:xfrm>
          <a:off x="4500" y="274627"/>
          <a:ext cx="2452772" cy="1770896"/>
        </a:xfrm>
        <a:prstGeom prst="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27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Отсутствие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в РИР ежедневных сведений о свободных койках, выданных направлениях и госпитализированных лицах</a:t>
          </a:r>
          <a:endParaRPr lang="ru-RU" sz="16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00" y="274627"/>
        <a:ext cx="2452772" cy="1770896"/>
      </dsp:txXfrm>
    </dsp:sp>
    <dsp:sp modelId="{CEE04EEE-7C01-4CB7-B847-792B5B9D970C}">
      <dsp:nvSpPr>
        <dsp:cNvPr id="0" name=""/>
        <dsp:cNvSpPr/>
      </dsp:nvSpPr>
      <dsp:spPr>
        <a:xfrm>
          <a:off x="2702550" y="274627"/>
          <a:ext cx="2452772" cy="1770896"/>
        </a:xfrm>
        <a:prstGeom prst="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27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Отсутствие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в РИР полных и актуальных списков лиц, подлежащих профилактическим  мероприятиям</a:t>
          </a:r>
          <a:endParaRPr lang="ru-RU" sz="16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02550" y="274627"/>
        <a:ext cx="2452772" cy="1770896"/>
      </dsp:txXfrm>
    </dsp:sp>
    <dsp:sp modelId="{A2AAC2EE-C927-4783-B400-17BA145E256E}">
      <dsp:nvSpPr>
        <dsp:cNvPr id="0" name=""/>
        <dsp:cNvSpPr/>
      </dsp:nvSpPr>
      <dsp:spPr>
        <a:xfrm>
          <a:off x="5383283" y="288034"/>
          <a:ext cx="2443770" cy="2261549"/>
        </a:xfrm>
        <a:prstGeom prst="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2700000" scaled="1"/>
          <a:tileRect/>
        </a:gra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Отсутствие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в РИР  полных и актуальных списков лиц, взятых под диспансерное наблюдение с указанием запланированной даты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диспансерного приема</a:t>
          </a:r>
          <a:endParaRPr lang="ru-RU" sz="16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83283" y="288034"/>
        <a:ext cx="2443770" cy="2261549"/>
      </dsp:txXfrm>
    </dsp:sp>
    <dsp:sp modelId="{69D40833-46DB-4DC7-83FA-520F1AD1C367}">
      <dsp:nvSpPr>
        <dsp:cNvPr id="0" name=""/>
        <dsp:cNvSpPr/>
      </dsp:nvSpPr>
      <dsp:spPr>
        <a:xfrm>
          <a:off x="0" y="2464119"/>
          <a:ext cx="2452772" cy="2403123"/>
        </a:xfrm>
        <a:prstGeom prst="rect">
          <a:avLst/>
        </a:prstGeom>
        <a:gradFill flip="none" rotWithShape="0">
          <a:gsLst>
            <a:gs pos="0">
              <a:schemeClr val="accent1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1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1">
                <a:lumMod val="40000"/>
                <a:lumOff val="60000"/>
                <a:tint val="23500"/>
                <a:satMod val="160000"/>
              </a:schemeClr>
            </a:gs>
          </a:gsLst>
          <a:lin ang="27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Отсутствие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в медицинских организациях уполномоченных лиц для оперативного взаимодействия  с ТФОМС и СМО при рассмотрении обращений граждан</a:t>
          </a:r>
          <a:endParaRPr lang="ru-RU" sz="16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464119"/>
        <a:ext cx="2452772" cy="2403123"/>
      </dsp:txXfrm>
    </dsp:sp>
    <dsp:sp modelId="{928DF54A-CF67-46E3-B658-F59B2C0C7A8E}">
      <dsp:nvSpPr>
        <dsp:cNvPr id="0" name=""/>
        <dsp:cNvSpPr/>
      </dsp:nvSpPr>
      <dsp:spPr>
        <a:xfrm>
          <a:off x="2736313" y="2477577"/>
          <a:ext cx="2452772" cy="1224070"/>
        </a:xfrm>
        <a:prstGeom prst="rect">
          <a:avLst/>
        </a:prstGeom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27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Отсутствие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интеграции информационных систем ТФОМС и МЗ РД </a:t>
          </a:r>
          <a:endParaRPr lang="ru-RU" sz="16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36313" y="2477577"/>
        <a:ext cx="2452772" cy="1224070"/>
      </dsp:txXfrm>
    </dsp:sp>
    <dsp:sp modelId="{A7395820-5178-4333-9EBD-7230D92B6DF3}">
      <dsp:nvSpPr>
        <dsp:cNvPr id="0" name=""/>
        <dsp:cNvSpPr/>
      </dsp:nvSpPr>
      <dsp:spPr>
        <a:xfrm>
          <a:off x="2736313" y="3773715"/>
          <a:ext cx="2452772" cy="1080171"/>
        </a:xfrm>
        <a:prstGeom prst="rect">
          <a:avLst/>
        </a:prstGeom>
        <a:gradFill flip="none" rotWithShape="0">
          <a:gsLst>
            <a:gs pos="0">
              <a:schemeClr val="accent1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1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1">
                <a:lumMod val="40000"/>
                <a:lumOff val="60000"/>
                <a:tint val="23500"/>
                <a:satMod val="160000"/>
              </a:schemeClr>
            </a:gs>
          </a:gsLst>
          <a:lin ang="27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Отсутствие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актуальных телефонных номеров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застрахованных лиц</a:t>
          </a:r>
          <a:endParaRPr lang="ru-RU" sz="16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36313" y="3773715"/>
        <a:ext cx="2452772" cy="10801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E77E0-1285-42B8-9B85-452DA07B018C}">
      <dsp:nvSpPr>
        <dsp:cNvPr id="0" name=""/>
        <dsp:cNvSpPr/>
      </dsp:nvSpPr>
      <dsp:spPr>
        <a:xfrm>
          <a:off x="2238" y="151055"/>
          <a:ext cx="3458634" cy="1383453"/>
        </a:xfrm>
        <a:prstGeom prst="chevron">
          <a:avLst/>
        </a:prstGeom>
        <a:gradFill flip="none" rotWithShape="1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54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и разработка предложений и мероприятий, направленных на обеспечение доступности и повышения качества медицинской помощи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93965" y="151055"/>
        <a:ext cx="2075181" cy="1383453"/>
      </dsp:txXfrm>
    </dsp:sp>
    <dsp:sp modelId="{71854975-D1E8-4030-B755-955F6E0AFF02}">
      <dsp:nvSpPr>
        <dsp:cNvPr id="0" name=""/>
        <dsp:cNvSpPr/>
      </dsp:nvSpPr>
      <dsp:spPr>
        <a:xfrm>
          <a:off x="3011250" y="268648"/>
          <a:ext cx="2870666" cy="1148266"/>
        </a:xfrm>
        <a:prstGeom prst="chevron">
          <a:avLst/>
        </a:prstGeom>
        <a:gradFill flip="none" rotWithShape="1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8100000" scaled="1"/>
          <a:tileRect/>
        </a:gra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Расширение форм и методов работы по индивидуальному и публичному информированию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85383" y="268648"/>
        <a:ext cx="1722400" cy="1148266"/>
      </dsp:txXfrm>
    </dsp:sp>
    <dsp:sp modelId="{A8E429BC-5C39-4961-B563-20B1B6AD9BAA}">
      <dsp:nvSpPr>
        <dsp:cNvPr id="0" name=""/>
        <dsp:cNvSpPr/>
      </dsp:nvSpPr>
      <dsp:spPr>
        <a:xfrm>
          <a:off x="5480023" y="268648"/>
          <a:ext cx="2870666" cy="1148266"/>
        </a:xfrm>
        <a:prstGeom prst="chevron">
          <a:avLst/>
        </a:prstGeom>
        <a:gradFill flip="none" rotWithShape="0">
          <a:gsLst>
            <a:gs pos="0">
              <a:schemeClr val="accent6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6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6">
                <a:lumMod val="40000"/>
                <a:lumOff val="60000"/>
                <a:tint val="23500"/>
                <a:satMod val="160000"/>
              </a:schemeClr>
            </a:gs>
          </a:gsLst>
          <a:lin ang="5400000" scaled="1"/>
          <a:tileRect/>
        </a:gra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Наладить коммуникации с пациентами через пациентские организации  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54156" y="268648"/>
        <a:ext cx="1722400" cy="1148266"/>
      </dsp:txXfrm>
    </dsp:sp>
    <dsp:sp modelId="{111AE4DD-E30F-4531-AB95-23B25B07D11E}">
      <dsp:nvSpPr>
        <dsp:cNvPr id="0" name=""/>
        <dsp:cNvSpPr/>
      </dsp:nvSpPr>
      <dsp:spPr>
        <a:xfrm>
          <a:off x="2238" y="1728192"/>
          <a:ext cx="3458634" cy="1671959"/>
        </a:xfrm>
        <a:prstGeom prst="chevron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54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Обеспечить совместную работу страховых представителей, медицинских организаций для совместной информационной работы, популяризации национального проекта «Здравоохранение» 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8218" y="1728192"/>
        <a:ext cx="1786675" cy="1671959"/>
      </dsp:txXfrm>
    </dsp:sp>
    <dsp:sp modelId="{1F1B64C7-7161-4796-9D4D-DA06F25C522C}">
      <dsp:nvSpPr>
        <dsp:cNvPr id="0" name=""/>
        <dsp:cNvSpPr/>
      </dsp:nvSpPr>
      <dsp:spPr>
        <a:xfrm>
          <a:off x="3011250" y="1990038"/>
          <a:ext cx="2870666" cy="1148266"/>
        </a:xfrm>
        <a:prstGeom prst="chevron">
          <a:avLst/>
        </a:prstGeom>
        <a:gradFill flip="none" rotWithShape="1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Осуществлять эффективный контроль качества и доступности медицинской помощи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85383" y="1990038"/>
        <a:ext cx="1722400" cy="1148266"/>
      </dsp:txXfrm>
    </dsp:sp>
    <dsp:sp modelId="{64694B19-6ED3-4AAA-9CB9-58FD1B1A9AD5}">
      <dsp:nvSpPr>
        <dsp:cNvPr id="0" name=""/>
        <dsp:cNvSpPr/>
      </dsp:nvSpPr>
      <dsp:spPr>
        <a:xfrm>
          <a:off x="5480023" y="1872209"/>
          <a:ext cx="2870666" cy="1383925"/>
        </a:xfrm>
        <a:prstGeom prst="chevron">
          <a:avLst/>
        </a:prstGeom>
        <a:gradFill flip="none" rotWithShape="0">
          <a:gsLst>
            <a:gs pos="0">
              <a:schemeClr val="accent6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6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6">
                <a:lumMod val="40000"/>
                <a:lumOff val="60000"/>
                <a:tint val="23500"/>
                <a:satMod val="160000"/>
              </a:schemeClr>
            </a:gs>
          </a:gsLst>
          <a:lin ang="5400000" scaled="1"/>
          <a:tileRect/>
        </a:gra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Совершенствование методов медиации в целях увеличения количества обоснованных жалоб, урегулированных в досудебном порядке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71986" y="1872209"/>
        <a:ext cx="1486741" cy="1383925"/>
      </dsp:txXfrm>
    </dsp:sp>
    <dsp:sp modelId="{569BD0C8-00B6-4A6F-B5E9-BD4A24C92E4A}">
      <dsp:nvSpPr>
        <dsp:cNvPr id="0" name=""/>
        <dsp:cNvSpPr/>
      </dsp:nvSpPr>
      <dsp:spPr>
        <a:xfrm>
          <a:off x="0" y="3585575"/>
          <a:ext cx="3458634" cy="1383453"/>
        </a:xfrm>
        <a:prstGeom prst="chevron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54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Совершенствование системы контроля за своевременностью госпитализации через единый информационный ресурс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91727" y="3585575"/>
        <a:ext cx="2075181" cy="1383453"/>
      </dsp:txXfrm>
    </dsp:sp>
    <dsp:sp modelId="{2ED87B5A-D2D3-4A1F-AF73-B2868C4CF98F}">
      <dsp:nvSpPr>
        <dsp:cNvPr id="0" name=""/>
        <dsp:cNvSpPr/>
      </dsp:nvSpPr>
      <dsp:spPr>
        <a:xfrm>
          <a:off x="3011250" y="3711428"/>
          <a:ext cx="2870666" cy="1148266"/>
        </a:xfrm>
        <a:prstGeom prst="chevron">
          <a:avLst/>
        </a:prstGeom>
        <a:gradFill flip="none" rotWithShape="1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Активизация и совершенствование деятельности страховых представителей </a:t>
          </a:r>
        </a:p>
      </dsp:txBody>
      <dsp:txXfrm>
        <a:off x="3585383" y="3711428"/>
        <a:ext cx="1722400" cy="1148266"/>
      </dsp:txXfrm>
    </dsp:sp>
    <dsp:sp modelId="{474E287C-038A-49FA-8612-942966A83D90}">
      <dsp:nvSpPr>
        <dsp:cNvPr id="0" name=""/>
        <dsp:cNvSpPr/>
      </dsp:nvSpPr>
      <dsp:spPr>
        <a:xfrm>
          <a:off x="5480023" y="3711428"/>
          <a:ext cx="2870666" cy="1148266"/>
        </a:xfrm>
        <a:prstGeom prst="chevron">
          <a:avLst/>
        </a:prstGeom>
        <a:gradFill flip="none" rotWithShape="0">
          <a:gsLst>
            <a:gs pos="0">
              <a:schemeClr val="accent6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6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6">
                <a:lumMod val="40000"/>
                <a:lumOff val="60000"/>
                <a:tint val="23500"/>
                <a:satMod val="160000"/>
              </a:schemeClr>
            </a:gs>
          </a:gsLst>
          <a:lin ang="5400000" scaled="1"/>
          <a:tileRect/>
        </a:gra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Продолжить проведение мониторинга удовлетворенности населения </a:t>
          </a:r>
        </a:p>
      </dsp:txBody>
      <dsp:txXfrm>
        <a:off x="6054156" y="3711428"/>
        <a:ext cx="1722400" cy="1148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Радиальный список рисунков"/>
  <dgm:desc val="Служит для отображения связей с центральной идеей. Фигура уровня 1 содержит текст, а все фигуры уровня 2 содержат рисунок с соответствующим текстом. Ограничен четырьмя рисунками уровня 2.  Неиспользуемые рисунки не отображаются, но остаются доступными при смене макета. Рекомендуется использовать текст уровня 2 небольшого объема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EA76DA4E-EE3C-4930-B22E-F146DD3586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1EB4058-9A5D-4A02-A78B-807493EE30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47D50-0DE8-4C9A-B0ED-5BAA85C5F07B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9D3F290-D05A-46BD-A14D-6F6642D121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C757FE6-74D9-4C38-BD1F-CC9DA20173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41EAD-31AF-455A-96E5-7DCB73EE2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0896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93406-8AAD-452F-B555-9B70F64564D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1600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D7A0A-AF45-4FCB-A824-0ACC526442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00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25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ECB7-F676-41DF-BDCD-7E56826CD371}" type="datetime1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25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57AE-38C4-4AF8-A7EC-0D7E6DD44863}" type="datetime1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59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AAAA-23B8-4B33-BFD2-CF9374B5D382}" type="datetime1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78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CEA2-E9D0-47AB-8336-7EA14366A06B}" type="datetime1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715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633F-582A-43BA-94DE-C77807EB221C}" type="datetime1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8826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15C6-15B6-4534-B857-4355C17DDB05}" type="datetime1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612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B06B-10FD-4499-9C45-628D29311A69}" type="datetime1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3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0393-F83A-4893-9749-BE1E304B304D}" type="datetime1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73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B5EA-D6D3-4C3D-9E6C-D3951B33686E}" type="datetime1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16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ED40-638F-4D0F-9610-B35E38BF0BE9}" type="datetime1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7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4CB3-351C-4D42-8E59-18E470E8AA42}" type="datetime1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09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EABC-582F-4408-9C83-3BEE07DAB67A}" type="datetime1">
              <a:rPr lang="ru-RU" smtClean="0"/>
              <a:t>29.08.2022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42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DB05-D4E9-4F81-AFA3-956BB8B5202C}" type="datetime1">
              <a:rPr lang="ru-RU" smtClean="0"/>
              <a:t>29.08.2022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2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2687-7072-4D1D-8EF2-644ADDB0791D}" type="datetime1">
              <a:rPr lang="ru-RU" smtClean="0"/>
              <a:t>29.08.2022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2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FAA7-4819-4775-B293-F3EA795ACCED}" type="datetime1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22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C66B-9EE5-4893-856F-65B483BD50B3}" type="datetime1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8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AEFC4-51CD-43C9-A4DF-B179900087BC}" type="datetime1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8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diagramLayout" Target="../diagrams/layout5.xml"/><Relationship Id="rId7" Type="http://schemas.openxmlformats.org/officeDocument/2006/relationships/image" Target="../media/image3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195" y="1124744"/>
            <a:ext cx="7668567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Итоги деятельности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защите прав застрахованных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системе ОМС за 1 полугодие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2022г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5085184"/>
            <a:ext cx="8177243" cy="136815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Управления ООМС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Патахова Р.П.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038" y="428604"/>
            <a:ext cx="7129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Территориальный фонд обязательного медицинского страхования Республики Дагестан</a:t>
            </a:r>
          </a:p>
        </p:txBody>
      </p:sp>
      <p:pic>
        <p:nvPicPr>
          <p:cNvPr id="1028" name="Picture 4" descr="ГербДагcopy">
            <a:extLst>
              <a:ext uri="{FF2B5EF4-FFF2-40B4-BE49-F238E27FC236}">
                <a16:creationId xmlns:a16="http://schemas.microsoft.com/office/drawing/2014/main" xmlns="" id="{36AF7596-8236-4884-A08D-F6A344EE7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5" y="165772"/>
            <a:ext cx="9144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8E82FF-C347-4D43-A264-890C379426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399" y="234827"/>
            <a:ext cx="695325" cy="695325"/>
          </a:xfrm>
          <a:prstGeom prst="rect">
            <a:avLst/>
          </a:prstGeom>
        </p:spPr>
      </p:pic>
      <p:pic>
        <p:nvPicPr>
          <p:cNvPr id="7" name="Рисунок 6" descr="https://ulearn2bu.files.wordpress.com/2014/12/stick_figure_blue_family_umbrella_1600_wht_188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54" y="2708920"/>
            <a:ext cx="5943600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772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88640"/>
            <a:ext cx="7560840" cy="1152128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Информирование застрахованных лиц</a:t>
            </a:r>
          </a:p>
        </p:txBody>
      </p:sp>
      <p:pic>
        <p:nvPicPr>
          <p:cNvPr id="6" name="Рисунок 5" descr="https://ekpt.ru/uploadedFiles/newsimages/big/d902ab0e6662ce1f70630bb2640c059e_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636"/>
            <a:ext cx="3280631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Блок-схема: процесс 6"/>
          <p:cNvSpPr/>
          <p:nvPr/>
        </p:nvSpPr>
        <p:spPr>
          <a:xfrm>
            <a:off x="2727855" y="2209155"/>
            <a:ext cx="1152128" cy="936104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СМС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356 768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929652" y="1320292"/>
            <a:ext cx="4248472" cy="61264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Индивидуальное информирование</a:t>
            </a: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2303613" y="3547839"/>
            <a:ext cx="3765511" cy="498734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Публичное информирование</a:t>
            </a: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459278" y="2165550"/>
            <a:ext cx="1885775" cy="936104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Почтовые рассылки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42 191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069124" y="2069780"/>
            <a:ext cx="2088232" cy="1067008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Иные способы информирования   10 121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4337182" y="2225093"/>
            <a:ext cx="1242929" cy="936104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Флаеры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буклеты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3 310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3006187" y="4494604"/>
            <a:ext cx="1944216" cy="936104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Выступление в коллективах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721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6537176" y="4525611"/>
            <a:ext cx="1152128" cy="936104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Радио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5075753" y="4463762"/>
            <a:ext cx="1152128" cy="966945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ТВ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44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595691" y="3409792"/>
            <a:ext cx="1152128" cy="936104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Статьи  186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6596916" y="3437747"/>
            <a:ext cx="1412114" cy="935524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Интернет-ресурсы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533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1559596" y="4494604"/>
            <a:ext cx="1152128" cy="936104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Стенды в МО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313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1664843" y="1941984"/>
            <a:ext cx="2256783" cy="15240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879983" y="1961382"/>
            <a:ext cx="699700" cy="181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910153" y="1941984"/>
            <a:ext cx="1782379" cy="1620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3388135" y="1932940"/>
            <a:ext cx="475660" cy="2003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136800" y="4118783"/>
            <a:ext cx="2400376" cy="462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4053888" y="4115486"/>
            <a:ext cx="26086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3978295" y="4046573"/>
            <a:ext cx="7479" cy="41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1829780" y="4115486"/>
            <a:ext cx="2155994" cy="97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2800719" y="4083229"/>
            <a:ext cx="1185055" cy="348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3999870" y="4083229"/>
            <a:ext cx="1075883" cy="290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Объект 84" descr="https://st2.depositphotos.com/4850471/7247/i/950/depositphotos_72472673-stock-photo-the-arrow-hit-the-target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68" y="5335271"/>
            <a:ext cx="1197097" cy="117721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Прямоугольник 85"/>
          <p:cNvSpPr/>
          <p:nvPr/>
        </p:nvSpPr>
        <p:spPr>
          <a:xfrm>
            <a:off x="469982" y="5602700"/>
            <a:ext cx="8073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Целевой показатель на 2022 год регионального проекта</a:t>
            </a:r>
          </a:p>
          <a:p>
            <a:pPr algn="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«Развитие первичной медико-санитарной помощи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Доля  ЗЛ старше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 лет, проинформированных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СМО</a:t>
            </a:r>
          </a:p>
          <a:p>
            <a:pPr algn="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праве прохождения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проф. мероприятий не достигнут  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043608" y="6156697"/>
            <a:ext cx="15554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49,6%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402165" y="5699219"/>
            <a:ext cx="1505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66,0%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0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922841" cy="947192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Сотрудничества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региональным отделением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ВООПП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Ассоциация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онкологических пациентов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Здравствуй!» 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618455"/>
              </p:ext>
            </p:extLst>
          </p:nvPr>
        </p:nvGraphicFramePr>
        <p:xfrm>
          <a:off x="251520" y="1556792"/>
          <a:ext cx="84969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5" descr="https://avatars.mds.yandex.net/i?id=1968c5c267cac02480e2d06c53c318ee_l-5232046-images-thumbs&amp;n=13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2520280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615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404664"/>
            <a:ext cx="8138865" cy="1080120"/>
          </a:xfrm>
        </p:spPr>
        <p:txBody>
          <a:bodyPr>
            <a:noAutofit/>
          </a:bodyPr>
          <a:lstStyle/>
          <a:p>
            <a:pPr algn="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удовлетворенности объёмом, </a:t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доступностью и качеством медицинской      </a:t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помощи по результатам анкетирования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</a:t>
            </a:r>
            <a:b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9598" y="2060849"/>
            <a:ext cx="8534401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veterinary.gov-murman.ru/documents/New%20Folder/03_02_20_14_16_44_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4360"/>
            <a:ext cx="2880320" cy="914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832593"/>
              </p:ext>
            </p:extLst>
          </p:nvPr>
        </p:nvGraphicFramePr>
        <p:xfrm>
          <a:off x="971600" y="1484785"/>
          <a:ext cx="6552729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920214"/>
                <a:gridCol w="2184243"/>
              </a:tblGrid>
              <a:tr h="367838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Условия оказания  МП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полугодие 2022 года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полугодие 2021 года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6738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опрошенных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12 483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10 358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6738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Удовлетворены, в т.ч.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87,4%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86,6%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7428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Удовлетворены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стационарной МП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85,4%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86,0%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107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Удовлетворены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стационаро-замещающей МП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87,9%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88,6%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2110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Удовлетворены  МП в АПУ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85,5%</a:t>
                      </a:r>
                      <a:endParaRPr lang="ru-RU" sz="16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86,1%</a:t>
                      </a:r>
                      <a:endParaRPr lang="ru-RU" sz="16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356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Удовлетворены скорой МП</a:t>
                      </a:r>
                    </a:p>
                    <a:p>
                      <a:endParaRPr lang="ru-RU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95,5%</a:t>
                      </a:r>
                      <a:endParaRPr lang="ru-RU" sz="16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89,1%</a:t>
                      </a:r>
                      <a:endParaRPr lang="ru-RU" sz="1600" b="1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11560" y="5589240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Рост удовлетворённости на 0,8%</a:t>
            </a:r>
          </a:p>
          <a:p>
            <a:pPr algn="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Снижение показателей по всем условиям оказания МП, </a:t>
            </a:r>
          </a:p>
          <a:p>
            <a:pPr algn="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 исключением скорой МП, где рост удовлетворенности на 6,4%</a:t>
            </a:r>
          </a:p>
        </p:txBody>
      </p:sp>
      <p:pic>
        <p:nvPicPr>
          <p:cNvPr id="14" name="Рисунок 13" descr="https://st2.depositphotos.com/4850471/7247/i/950/depositphotos_72472673-stock-photo-the-arrow-hit-the-targe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72" y="5517232"/>
            <a:ext cx="1277640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1591022" y="6327904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ТПГ – 75,2%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77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3552"/>
            <a:ext cx="7706817" cy="1368152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опроса застрахованных лиц </a:t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прошедших профилактические </a:t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</a:p>
        </p:txBody>
      </p:sp>
      <p:pic>
        <p:nvPicPr>
          <p:cNvPr id="17" name="Рисунок 16" descr="https://businessgarant.com/upload/iblock/f13/f139abd710b459621d6df80840f611a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2007"/>
            <a:ext cx="1502663" cy="69265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680751492"/>
              </p:ext>
            </p:extLst>
          </p:nvPr>
        </p:nvGraphicFramePr>
        <p:xfrm>
          <a:off x="637345" y="1247056"/>
          <a:ext cx="5709069" cy="513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Объект 21"/>
          <p:cNvSpPr>
            <a:spLocks noGrp="1"/>
          </p:cNvSpPr>
          <p:nvPr>
            <p:ph idx="1"/>
          </p:nvPr>
        </p:nvSpPr>
        <p:spPr>
          <a:xfrm>
            <a:off x="323528" y="1196752"/>
            <a:ext cx="7488831" cy="547260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5904148" y="1772816"/>
            <a:ext cx="1728192" cy="1481976"/>
          </a:xfrm>
          <a:prstGeom prst="ellipse">
            <a:avLst/>
          </a:prstGeom>
          <a:solidFill>
            <a:srgbClr val="92D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Опрошены</a:t>
            </a:r>
          </a:p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25 501 </a:t>
            </a:r>
          </a:p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</a:p>
        </p:txBody>
      </p:sp>
      <p:sp>
        <p:nvSpPr>
          <p:cNvPr id="25" name="Овал 24"/>
          <p:cNvSpPr/>
          <p:nvPr/>
        </p:nvSpPr>
        <p:spPr>
          <a:xfrm>
            <a:off x="5904148" y="4005064"/>
            <a:ext cx="1800200" cy="1552165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Намерены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99,5%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пройти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561932" y="3356992"/>
            <a:ext cx="484632" cy="489204"/>
          </a:xfrm>
          <a:prstGeom prst="downArrow">
            <a:avLst>
              <a:gd name="adj1" fmla="val 50000"/>
              <a:gd name="adj2" fmla="val 4822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3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778825" cy="1523256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опроса застрахованных лиц,</a:t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перенесших ОКС и ОНМК</a:t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716642"/>
              </p:ext>
            </p:extLst>
          </p:nvPr>
        </p:nvGraphicFramePr>
        <p:xfrm>
          <a:off x="539552" y="1916832"/>
          <a:ext cx="634841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Объект 3" descr="http://zdirector.ru/wp-content/uploads/2020/05/15254898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7" y="0"/>
            <a:ext cx="2708371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915816" y="1289748"/>
            <a:ext cx="41657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Опрошены всего респондентов</a:t>
            </a: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кв.2022г. – 567       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кв.2022г. - 907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67912" y="5373216"/>
            <a:ext cx="4104456" cy="129266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Оказано содействие в получении  </a:t>
            </a: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исследований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консультаций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врачей -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195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медицинской реабилитации -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134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лекарственных препаратов -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30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8210873" cy="144016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объемов, сроков, качества </a:t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условий предоставления МП</a:t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(приказ МЗ РФ от 19.03.2021 г. №231Н)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47804"/>
              </p:ext>
            </p:extLst>
          </p:nvPr>
        </p:nvGraphicFramePr>
        <p:xfrm>
          <a:off x="755575" y="1484784"/>
          <a:ext cx="720276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755575" y="5229200"/>
            <a:ext cx="7202760" cy="1368152"/>
            <a:chOff x="-1" y="2296591"/>
            <a:chExt cx="7202760" cy="13681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1" y="2656631"/>
              <a:ext cx="7202759" cy="87176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0" y="2296591"/>
              <a:ext cx="7202759" cy="136815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Нарушения, связанные с невыполнением, или ненадлежащим выполнением необходимых пациенту лечебно-диагностических исследований, оперативных вмешательств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Код 3.2.2 - приведшие к ухудшению здоровья , создавшее риск прогрессирования или возникновения нового заболевания – 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61 (2021г.-183)</a:t>
              </a:r>
            </a:p>
            <a:p>
              <a:pPr lvl="0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Код 3.2.4   - приведшие к летальному исходу –  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 (2021г.-2)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3" name="Рисунок 22" descr="https://thumbs.dreamstime.com/b/control-under-magnifying-glass-1035889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2152650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2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7490793" cy="108012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за деятельностью СМО</a:t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(проведение повторных экспертиз - реэкспертиз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798686"/>
              </p:ext>
            </p:extLst>
          </p:nvPr>
        </p:nvGraphicFramePr>
        <p:xfrm>
          <a:off x="2123727" y="1772816"/>
          <a:ext cx="5616625" cy="4313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423263" y="2241218"/>
            <a:ext cx="1679778" cy="1679778"/>
            <a:chOff x="4201021" y="370230"/>
            <a:chExt cx="1679778" cy="1679777"/>
          </a:xfrm>
        </p:grpSpPr>
        <p:sp>
          <p:nvSpPr>
            <p:cNvPr id="7" name="Овал 6"/>
            <p:cNvSpPr/>
            <p:nvPr/>
          </p:nvSpPr>
          <p:spPr>
            <a:xfrm>
              <a:off x="4201021" y="370230"/>
              <a:ext cx="1679778" cy="167977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6572</a:t>
              </a:r>
              <a:endPara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проведено</a:t>
              </a:r>
            </a:p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реэкспертиз</a:t>
              </a:r>
            </a:p>
            <a:p>
              <a:pPr algn="ctr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Овал 4"/>
            <p:cNvSpPr/>
            <p:nvPr/>
          </p:nvSpPr>
          <p:spPr>
            <a:xfrm>
              <a:off x="4447019" y="616229"/>
              <a:ext cx="1187782" cy="1187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300" kern="120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28290" y="4239206"/>
            <a:ext cx="1679778" cy="1703694"/>
            <a:chOff x="4206048" y="100317"/>
            <a:chExt cx="1679778" cy="1703694"/>
          </a:xfrm>
        </p:grpSpPr>
        <p:sp>
          <p:nvSpPr>
            <p:cNvPr id="10" name="Овал 9"/>
            <p:cNvSpPr/>
            <p:nvPr/>
          </p:nvSpPr>
          <p:spPr>
            <a:xfrm>
              <a:off x="4206048" y="100317"/>
              <a:ext cx="1679778" cy="167977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98,1%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совпадений</a:t>
              </a:r>
            </a:p>
          </p:txBody>
        </p:sp>
        <p:sp>
          <p:nvSpPr>
            <p:cNvPr id="11" name="Овал 4"/>
            <p:cNvSpPr/>
            <p:nvPr/>
          </p:nvSpPr>
          <p:spPr>
            <a:xfrm>
              <a:off x="4447019" y="616229"/>
              <a:ext cx="1187782" cy="1187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300" kern="1200"/>
            </a:p>
          </p:txBody>
        </p:sp>
      </p:grpSp>
      <p:pic>
        <p:nvPicPr>
          <p:cNvPr id="12" name="Рисунок 11" descr="https://www.educationtrainingnetwork.com/magazine/wp-content/uploads/2016/10/projects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7970"/>
            <a:ext cx="2232248" cy="1586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72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7562801" cy="7920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     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тематических экспертиз</a:t>
            </a:r>
          </a:p>
        </p:txBody>
      </p:sp>
      <p:sp>
        <p:nvSpPr>
          <p:cNvPr id="4" name="Блок-схема: узел 3"/>
          <p:cNvSpPr/>
          <p:nvPr/>
        </p:nvSpPr>
        <p:spPr>
          <a:xfrm>
            <a:off x="2773538" y="2774423"/>
            <a:ext cx="3240360" cy="1607564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Тематические экспертизы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211960" y="2329175"/>
            <a:ext cx="0" cy="301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2345395" y="2452225"/>
            <a:ext cx="642429" cy="400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232775" y="3798980"/>
            <a:ext cx="425886" cy="22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145044" y="2047980"/>
            <a:ext cx="642767" cy="562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421684" y="4453921"/>
            <a:ext cx="0" cy="725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332313" y="4214479"/>
            <a:ext cx="1580534" cy="11204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868144" y="4149080"/>
            <a:ext cx="1481556" cy="1030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бъект 26"/>
          <p:cNvSpPr>
            <a:spLocks noGrp="1"/>
          </p:cNvSpPr>
          <p:nvPr>
            <p:ph idx="1"/>
          </p:nvPr>
        </p:nvSpPr>
        <p:spPr>
          <a:xfrm>
            <a:off x="467544" y="6021288"/>
            <a:ext cx="8210550" cy="7130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20272" y="5445224"/>
            <a:ext cx="1698687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Качество МП по летальным случаям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69910" y="3145997"/>
            <a:ext cx="1919650" cy="8002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Качество МП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 ЗНО,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химиотерапии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912847" y="1178402"/>
            <a:ext cx="2235217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Качество МП по профилю «медицинская реабилитация»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23716" y="5548064"/>
            <a:ext cx="1959099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Качество МП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при ОКС, ОНМК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11831" y="5334973"/>
            <a:ext cx="1959099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Качество МП с применением гемодиализа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05999" y="1411354"/>
            <a:ext cx="1959099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КЭМ по проф. мероприятиям взрослых и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детей, в том числе УД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4722" y="1873905"/>
            <a:ext cx="1959099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Качество МП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1520" y="3383482"/>
            <a:ext cx="1707579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Качество МП при ВМП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6084168" y="3501008"/>
            <a:ext cx="936104" cy="33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Рисунок 67" descr="https://images.ua.prom.st/1896176656_1896176656.jpg?PIMAGE_ID=189617665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88640"/>
            <a:ext cx="1906167" cy="1222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21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16633"/>
            <a:ext cx="8424935" cy="1813767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Информирование о результатах мероприятий 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защите прав застрахованных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323502"/>
              </p:ext>
            </p:extLst>
          </p:nvPr>
        </p:nvGraphicFramePr>
        <p:xfrm>
          <a:off x="641964" y="1916832"/>
          <a:ext cx="7026380" cy="3909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https://st.depositphotos.com/1552219/1336/i/950/depositphotos_13364507-stock-photo-a-letter-to-the-other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" y="0"/>
            <a:ext cx="3198406" cy="1700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topuch.ru/kak-legko-obshatesya-s-raznimi-lyudemi/71611_html_7193050b.gi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1907704" cy="1389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0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88069"/>
            <a:ext cx="8280920" cy="1180691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s://felicialinch.files.wordpress.com/2017/07/fotolia_carrying-problems.jpg?w=968&amp;h=968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47"/>
            <a:ext cx="2520280" cy="11243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84983395"/>
              </p:ext>
            </p:extLst>
          </p:nvPr>
        </p:nvGraphicFramePr>
        <p:xfrm>
          <a:off x="467544" y="1340768"/>
          <a:ext cx="784887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5841813" y="4149080"/>
            <a:ext cx="2452772" cy="2058928"/>
            <a:chOff x="2698049" y="432051"/>
            <a:chExt cx="2452772" cy="177089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698049" y="432051"/>
              <a:ext cx="2452772" cy="1770896"/>
            </a:xfrm>
            <a:prstGeom prst="rect">
              <a:avLst/>
            </a:prstGeom>
            <a:gradFill flip="none" rotWithShape="0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2698049" y="432051"/>
              <a:ext cx="2452772" cy="177089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</a:pPr>
              <a:r>
                <a:rPr lang="ru-RU" sz="1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Отсутствие </a:t>
              </a:r>
            </a:p>
            <a:p>
              <a:pPr lvl="0" algn="ctr" defTabSz="711200">
                <a:spcBef>
                  <a:spcPct val="0"/>
                </a:spcBef>
              </a:pPr>
              <a:r>
                <a:rPr lang="ru-RU" sz="1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актуальных сведений по прикреплённых к медицинским организациям застрахованным лицам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566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4431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https://image3.slideserve.com/5772351/16-326-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65"/>
            <a:ext cx="882047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nalsosh19.edu07.ru/files/images/3%281%2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44816" cy="792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8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8066857" cy="1152128"/>
          </a:xfrm>
        </p:spPr>
        <p:txBody>
          <a:bodyPr>
            <a:noAutofit/>
          </a:bodyPr>
          <a:lstStyle/>
          <a:p>
            <a:pPr algn="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по совершенствованию и </a:t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повышению эффективности системы </a:t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защиты прав застрахованных в </a:t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сфере обязательного медицинского страхования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</a:p>
          <a:p>
            <a:pPr marL="3657600" lvl="8" indent="0"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0" lvl="8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271434924"/>
              </p:ext>
            </p:extLst>
          </p:nvPr>
        </p:nvGraphicFramePr>
        <p:xfrm>
          <a:off x="395536" y="1340768"/>
          <a:ext cx="835292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Объект 6" descr="https://img.freepik.com/free-photo/team-arrow-way_441797-11756.jpg?w=1800"/>
          <p:cNvPicPr>
            <a:picLocks noGrp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39"/>
            <a:ext cx="3384376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6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20" y="191437"/>
            <a:ext cx="6840760" cy="13817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Спасибо за внимание!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Franklin Gothic Book" panose="020B05030201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2315B80-2211-4E9F-A17D-D153EC0D3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196752"/>
            <a:ext cx="7706817" cy="4844611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755576" y="1450868"/>
            <a:ext cx="7056784" cy="2626204"/>
          </a:xfrm>
          <a:prstGeom prst="flowChartPunchedTap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можно делать лучше,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делалось до сих пор!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Генри Форд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thumbs.dreamstime.com/b/d-%D0%BC%D0%B0-%D1%8B%D0%B5-%D1%8E-%D0%B8-%D0%BA%D0%BE%D0%BC%D0%B0%D0%BD-%D0%B0-%D1%81-%D1%88%D0%B5%D1%81%D1%82%D0%B5%D1%80%D0%BD%D1%8F%D0%BC%D0%B8-3044636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2450"/>
            <a:ext cx="7200800" cy="2064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5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5414"/>
            <a:ext cx="7452828" cy="1267362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защиты прав застрахованных и                   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законных интересов в сфере ОМС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2315B80-2211-4E9F-A17D-D153EC0D3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8136904" cy="47005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системы защиты прав пациентов является одной из задач национального проекта «Здравоохранение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по защите прав и законных интересов застрахованных лиц: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обращений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законных интересов застрахованных лиц при    рассмотрении спорных случаев в досудебном и судебном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порядках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 о порядке обеспечения и защиты их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объемов, сроков, качества и условий оказания медицинской помощи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зучение удовлетворенности качеством и доступностью медицинской помощи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thumbs.dreamstime.com/b/%D1%87%D0%B5-%D0%BE%D0%B2%D0%B5%D0%BA-%D1%81-%D0%B7%D0%BE%D0%BD%D1%82%D0%B8%D0%BA%D0%BE%D0%BC-444735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933575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6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404664"/>
            <a:ext cx="7994849" cy="144016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Организация защиты прав застрахованных и                   </a:t>
            </a:r>
            <a:b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         законных интересов в сфере ОМС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628800"/>
            <a:ext cx="8066857" cy="4824536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Организация</a:t>
            </a:r>
            <a:endParaRPr lang="ru-RU" dirty="0"/>
          </a:p>
        </p:txBody>
      </p:sp>
      <p:pic>
        <p:nvPicPr>
          <p:cNvPr id="4" name="Рисунок 3" descr="https://images.ua.prom.st/1546767630_1546767630.jpg?PIMAGE_ID=154676763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2678013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1578496"/>
            <a:ext cx="7632848" cy="4103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691680" y="2132856"/>
            <a:ext cx="484632" cy="593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57676" y="2167493"/>
            <a:ext cx="484632" cy="625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804248" y="2158935"/>
            <a:ext cx="484632" cy="642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10342" y="2840600"/>
            <a:ext cx="2074515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качества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медицинской помощи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47040" y="2898578"/>
            <a:ext cx="2269376" cy="808380"/>
          </a:xfrm>
          <a:prstGeom prst="roundRect">
            <a:avLst>
              <a:gd name="adj" fmla="val 178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Защита прав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застрахованных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1838" y="2792558"/>
            <a:ext cx="2088232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информированности граждан </a:t>
            </a:r>
            <a:endParaRPr lang="ru-RU" sz="1400" dirty="0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650740" y="3861048"/>
            <a:ext cx="2193068" cy="288032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Интернет-сайтов ТФОМС РД, СМО, свободный доступ к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 -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ресурсам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СМИ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Тиражирование информационных материалов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Размещение информационных 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стендов в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МО, СМО , ТФОМС 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3361581" y="3861048"/>
            <a:ext cx="2074514" cy="288032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Медико-экономический контроль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Медико-экономическая экспертиза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***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Экспертиза качества медицинской помощи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Реэкспертиза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 по устранению нарушений прав застрахованных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1200" dirty="0"/>
          </a:p>
          <a:p>
            <a:pPr algn="ctr"/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6156176" y="3861048"/>
            <a:ext cx="2160240" cy="288032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обращениям граждан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«Горячей линии»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службы страховых представителей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*** 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Досудебная защита прав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Судебная защита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 удовлетворенности 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4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7994849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Единый Контакт-центр в сфере ОМС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(организован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 1 июня 2016г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.)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Единый бесплатный номер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8-800-222-29-05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1800" b="1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Рисунок 3" descr="https://catherineasquithgallery.com/uploads/posts/2021-02/1614516472_29-p-telefon-na-belom-fone-3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50" y="836712"/>
            <a:ext cx="1440160" cy="7798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1916832"/>
            <a:ext cx="3838870" cy="18630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ЗАДАЧИ КОНТАКТ-ЦЕНТРА</a:t>
            </a:r>
          </a:p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ctr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защиты прав и интересов граждан на получение бесплатной медицинской помощи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информирование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 об их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правах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ctr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«обратной связи» с населением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объективного, всестороннего и своевременного рассмотрения обращений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1844824"/>
            <a:ext cx="2520280" cy="19350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</a:p>
          <a:p>
            <a:pPr algn="ctr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ctr"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ежедневно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9.00 до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18.00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режиме приема звонков оператором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нерабочее время и выходные дни -  в режиме автосекретаря с возможностью записи сообщений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 descr="https://nashanavlya.ru/media/statya/kontaktu.jpe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82721"/>
            <a:ext cx="2448272" cy="21492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195736" y="4013389"/>
            <a:ext cx="511256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ДЛЯ НАС ВАЖЕН КАЖДЫЙ!</a:t>
            </a:r>
            <a:endParaRPr lang="ru-RU" sz="2000" dirty="0"/>
          </a:p>
        </p:txBody>
      </p:sp>
      <p:sp>
        <p:nvSpPr>
          <p:cNvPr id="20" name="Овал 19"/>
          <p:cNvSpPr/>
          <p:nvPr/>
        </p:nvSpPr>
        <p:spPr>
          <a:xfrm>
            <a:off x="3633442" y="4725144"/>
            <a:ext cx="1431778" cy="108012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9 310</a:t>
            </a:r>
          </a:p>
        </p:txBody>
      </p:sp>
      <p:sp>
        <p:nvSpPr>
          <p:cNvPr id="22" name="Овал 21"/>
          <p:cNvSpPr/>
          <p:nvPr/>
        </p:nvSpPr>
        <p:spPr>
          <a:xfrm>
            <a:off x="5922635" y="4725144"/>
            <a:ext cx="1431778" cy="108012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13 071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163520" y="5922016"/>
            <a:ext cx="1152128" cy="364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п\г 2021г.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46374" y="6480446"/>
            <a:ext cx="1152128" cy="24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865872" y="6043659"/>
            <a:ext cx="1152128" cy="24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п\г 2022г.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11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16632"/>
            <a:ext cx="7778825" cy="65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Развитие инструментов оперативной связи с застрахованными гражданами</a:t>
            </a:r>
            <a:b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Каналы связи с застрахованными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гражданами</a:t>
            </a:r>
            <a:b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86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телефонов прямой связи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26</a:t>
            </a:r>
            <a:r>
              <a:rPr lang="ru-RU" sz="1800" b="1" dirty="0" smtClean="0">
                <a:solidFill>
                  <a:srgbClr val="00B0F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поста работы СП 2 уровня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Целевой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показатель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год регионального проекта</a:t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«Развитие первичной медико-санитарной помощи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-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МО каналами оперативной связи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 01.08.2022 год всего 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113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страховых представителей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27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СП 1 уровня                                    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61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уровня                        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 3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уровня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afyonarge.meb.gov.tr/meb_iys_dosyalar/2019_09/03152546_ARAYTIRMA_YZNY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517232"/>
            <a:ext cx="1152128" cy="1043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c01.alicdn.com/kf/HTB1mLgdX2QypeRjt_bXq6yZuXXak/234458178/HTB1mLgdX2QypeRjt_bXq6yZuXXa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74" y="5445224"/>
            <a:ext cx="1391074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rk-dom.com/images/13486764_m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92639"/>
            <a:ext cx="1800200" cy="913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www.oillessbearing1.com/uploads/201916536/n20190325104044937585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08" y="1772816"/>
            <a:ext cx="1061531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trudgrodno.gov.by/wp-content/uploads/2022/04/Call-us-red-phone-1024x1024-1-e1648806257819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91" y="685096"/>
            <a:ext cx="920838" cy="87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st2.depositphotos.com/4850471/7247/i/950/depositphotos_72472673-stock-photo-the-arrow-hit-the-target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89" y="2904110"/>
            <a:ext cx="1067349" cy="110095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2509008" y="3429000"/>
            <a:ext cx="889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25,9%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36096" y="3528644"/>
            <a:ext cx="889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42,1%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1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7778825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</a:t>
            </a:r>
            <a:b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Обращения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застрахованных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 консультациями                                                     </a:t>
            </a:r>
            <a:b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https://coolsen.ru/wp-content/uploads/2021/11/315-20211129_181333-1024x102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3136"/>
            <a:ext cx="1800200" cy="116063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9598" y="1556792"/>
            <a:ext cx="7634809" cy="504056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5580112" y="1433770"/>
            <a:ext cx="2304256" cy="2715310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Тематика наиболее часто задаваемых вопросов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Обеспечение полисами ОМС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проведении проф. мероприятий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Организация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МО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Выбор МО и врача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*Другие причины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872325"/>
              </p:ext>
            </p:extLst>
          </p:nvPr>
        </p:nvGraphicFramePr>
        <p:xfrm>
          <a:off x="251520" y="1433770"/>
          <a:ext cx="4896544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580112" y="4497096"/>
            <a:ext cx="2304256" cy="1440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4,4 раза 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обращения по вопросам организации </a:t>
            </a:r>
          </a:p>
          <a:p>
            <a:pPr algn="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МО</a:t>
            </a:r>
            <a:endParaRPr lang="ru-RU" dirty="0"/>
          </a:p>
        </p:txBody>
      </p:sp>
      <p:sp>
        <p:nvSpPr>
          <p:cNvPr id="21" name="Стрелка вверх 20"/>
          <p:cNvSpPr/>
          <p:nvPr/>
        </p:nvSpPr>
        <p:spPr>
          <a:xfrm>
            <a:off x="5580112" y="4852321"/>
            <a:ext cx="273842" cy="84071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10701" y="5557401"/>
            <a:ext cx="2016224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1,4 раз  </a:t>
            </a:r>
          </a:p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консультативные обращения </a:t>
            </a:r>
            <a:endParaRPr lang="ru-RU" sz="1400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1187624" y="5693039"/>
            <a:ext cx="252028" cy="4892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https://kartinkin.net/uploads/posts/2021-01/1611391490_54-p-belii-fon-s-voprosom-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01139"/>
            <a:ext cx="859929" cy="2632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3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27" y="188640"/>
            <a:ext cx="6986737" cy="1008112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 обоснованных жалоб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344545"/>
              </p:ext>
            </p:extLst>
          </p:nvPr>
        </p:nvGraphicFramePr>
        <p:xfrm>
          <a:off x="642555" y="908720"/>
          <a:ext cx="6934563" cy="4002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668"/>
                <a:gridCol w="1359989"/>
                <a:gridCol w="1084219"/>
                <a:gridCol w="1366794"/>
                <a:gridCol w="1230893"/>
              </a:tblGrid>
              <a:tr h="3923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абс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место</a:t>
                      </a:r>
                      <a:endParaRPr lang="ru-RU" sz="1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абс</a:t>
                      </a:r>
                      <a:r>
                        <a:rPr lang="ru-RU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.</a:t>
                      </a:r>
                      <a:endParaRPr lang="ru-RU" sz="1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место</a:t>
                      </a:r>
                      <a:endParaRPr lang="ru-RU" sz="1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5677"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п\г 2022г.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п\г 2021г.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957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жалоб, из них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237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Обоснованных жалоб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545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работы МО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(42,9%)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(28,0%)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404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Оказание МП (КМП)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(42,9%)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(40,3%)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Взимание денежных средств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(8,1%)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(4,3%)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Лекарственное обеспечение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(6,0%)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(8,0%)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Отказ в медицинской помощи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 (5,6%)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  (11,0%)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https://economic-definition.com/Images/Forex_Otzovik/290/150/3337041238-kritika_so_storony_biznesa_kompanii_ike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1181100" cy="90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467545" y="5445224"/>
            <a:ext cx="78579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Снижение общего количества жалоб  в 2,2 раза</a:t>
            </a:r>
          </a:p>
          <a:p>
            <a:pPr algn="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Рост обоснованности на 12%</a:t>
            </a:r>
          </a:p>
          <a:p>
            <a:pPr algn="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Показатель обоснованных жалоб на </a:t>
            </a:r>
          </a:p>
          <a:p>
            <a:pPr algn="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 застрахованных лиц- 0,03 </a:t>
            </a:r>
          </a:p>
          <a:p>
            <a:pPr algn="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212711" y="1581355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Объект 84" descr="https://st2.depositphotos.com/4850471/7247/i/950/depositphotos_72472673-stock-photo-the-arrow-hit-the-target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281480"/>
            <a:ext cx="1197097" cy="11772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023338" y="5693703"/>
            <a:ext cx="9316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ТПГ -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0,1%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29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7562801" cy="136815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Досудебная  и судебная </a:t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защита прав застрахованных</a:t>
            </a: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007429"/>
              </p:ext>
            </p:extLst>
          </p:nvPr>
        </p:nvGraphicFramePr>
        <p:xfrm>
          <a:off x="464184" y="1124744"/>
          <a:ext cx="7632848" cy="2232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https://is-vi.ru/wp-content/uploads/2019/08/iQS5PQB6G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1664965" cy="12687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611560" y="3141921"/>
            <a:ext cx="784887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Целевой показатель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2022 год регионального проекта</a:t>
            </a:r>
          </a:p>
          <a:p>
            <a:pPr algn="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«Развитие первичной медико-санитарной помощи»:</a:t>
            </a:r>
          </a:p>
          <a:p>
            <a:pPr algn="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доля обоснованных жалоб,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урегулированных в досудебном порядке</a:t>
            </a:r>
          </a:p>
          <a:p>
            <a:pPr algn="ctr"/>
            <a:endParaRPr lang="ru-RU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Судебная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защита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ГБУ «ГКБ им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С.П.Боткина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 , г. Москва - 91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800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,0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руб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ГБУ РД «Ботлихская ЦРБ» – 232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00,0 руб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s://st2.depositphotos.com/4850471/7247/i/950/depositphotos_72472673-stock-photo-the-arrow-hit-the-target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13980"/>
            <a:ext cx="1421656" cy="164917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2195736" y="3290232"/>
            <a:ext cx="889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69,3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32928" y="3933056"/>
            <a:ext cx="1015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96,5%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catherineasquithgallery.com/uploads/posts/2021-02/1613623142_103-p-fon-dlya-prezentatsii-po-pravu-12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37" y="4797152"/>
            <a:ext cx="1457325" cy="1543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41909</TotalTime>
  <Words>1246</Words>
  <Application>Microsoft Office PowerPoint</Application>
  <PresentationFormat>Экран (4:3)</PresentationFormat>
  <Paragraphs>365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Грань</vt:lpstr>
      <vt:lpstr> Итоги деятельности  по защите прав застрахованных  в системе ОМС за 1 полугодие 2022г. </vt:lpstr>
      <vt:lpstr>Презентация PowerPoint</vt:lpstr>
      <vt:lpstr>Организация защиты прав застрахованных и                                                  законных интересов в сфере ОМС</vt:lpstr>
      <vt:lpstr>                                                  Организация защиты прав застрахованных и                                                  законных интересов в сфере ОМС</vt:lpstr>
      <vt:lpstr>Единый Контакт-центр в сфере ОМС (организован с 1 июня 2016г.)            Единый бесплатный номер 8-800-222-29-05  </vt:lpstr>
      <vt:lpstr>Развитие инструментов оперативной связи с застрахованными гражданами Каналы связи с застрахованными гражданами  86 телефонов прямой связи                              26  поста работы СП 2 уровня       Целевой показатель  на 2022 год регионального проекта  «Развитие первичной медико-санитарной помощи» -  обеспечение МО каналами оперативной связи     На  01.08.2022 год всего  113 страховых представителей     27  СП 1 уровня                                     61  СП 2 уровня                         25 СП 3 уровня      </vt:lpstr>
      <vt:lpstr>                                                                Обращения застрахованных лиц за консультациями                                                                                                     </vt:lpstr>
      <vt:lpstr>    Основные причины обоснованных жалоб</vt:lpstr>
      <vt:lpstr>Досудебная  и судебная  защита прав застрахованных</vt:lpstr>
      <vt:lpstr>Информирование застрахованных лиц</vt:lpstr>
      <vt:lpstr>Сотрудничества с региональным отделением  ВООПП «Ассоциация онкологических пациентов  «Здравствуй!» </vt:lpstr>
      <vt:lpstr>                                                                                    Оценка удовлетворенности объёмом,                                                                             доступностью и качеством медицинской                                                                                     помощи по результатам анкетирования                                                             </vt:lpstr>
      <vt:lpstr>Результаты опроса застрахованных лиц  не прошедших профилактические  мероприятия</vt:lpstr>
      <vt:lpstr>Результаты опроса застрахованных лиц, перенесших ОКС и ОНМК      </vt:lpstr>
      <vt:lpstr>Контроль объемов, сроков, качества  и условий предоставления МП (приказ МЗ РФ от 19.03.2021 г. №231Н)</vt:lpstr>
      <vt:lpstr>Контроль за деятельностью СМО (проведение повторных экспертиз - реэкспертиз)</vt:lpstr>
      <vt:lpstr>                           Виды тематических экспертиз</vt:lpstr>
      <vt:lpstr>Информирование о результатах мероприятий  по защите прав застрахованных</vt:lpstr>
      <vt:lpstr> Проблемы</vt:lpstr>
      <vt:lpstr>Задачи по совершенствованию и  повышению эффективности системы   защиты прав застрахованных в  сфере обязательного медицинского страхования</vt:lpstr>
      <vt:lpstr>  Спасибо за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мониторинга объемов и финансового обеспечения медицинской помощи, оказанной медицинскими организациями Республики Дагестан  за январь-октябрь 2019 года  по профилю «Онкология»</dc:title>
  <dc:creator>Рашидат Магомедрасулова</dc:creator>
  <cp:lastModifiedBy>Раисат П. Патахова</cp:lastModifiedBy>
  <cp:revision>339</cp:revision>
  <cp:lastPrinted>2022-08-25T10:19:16Z</cp:lastPrinted>
  <dcterms:created xsi:type="dcterms:W3CDTF">2019-11-20T13:37:22Z</dcterms:created>
  <dcterms:modified xsi:type="dcterms:W3CDTF">2022-08-31T10:16:22Z</dcterms:modified>
</cp:coreProperties>
</file>